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57" r:id="rId4"/>
    <p:sldId id="261" r:id="rId5"/>
    <p:sldId id="278" r:id="rId6"/>
    <p:sldId id="280" r:id="rId7"/>
    <p:sldId id="281" r:id="rId8"/>
    <p:sldId id="282" r:id="rId9"/>
    <p:sldId id="284" r:id="rId10"/>
    <p:sldId id="285" r:id="rId11"/>
    <p:sldId id="279" r:id="rId12"/>
    <p:sldId id="269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3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CD743-CC8D-42D8-9F64-278DA30706D1}" type="datetimeFigureOut">
              <a:rPr lang="pt-BR" smtClean="0"/>
              <a:t>31/05/2020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1DD59-AA64-4A52-A1CF-D6F350D0BE2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9195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8EE53-26D8-4254-89EE-AE78CADEDB63}" type="datetime1">
              <a:rPr lang="pt-BR" smtClean="0"/>
              <a:t>31/05/2020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65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D9A5-9CD0-4B0E-A430-EC74638C0E8F}" type="datetime1">
              <a:rPr lang="pt-BR" smtClean="0"/>
              <a:t>31/05/2020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6982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F2CA8-8EDB-4507-82F9-F441B8B8035A}" type="datetime1">
              <a:rPr lang="pt-BR" smtClean="0"/>
              <a:t>31/05/2020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013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4DB36-1E8B-4D2E-823C-10F0578103F6}" type="datetime1">
              <a:rPr lang="pt-BR" smtClean="0"/>
              <a:t>31/05/2020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02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1AF0-CD46-4E35-9DD7-E01BD7D38BF2}" type="datetime1">
              <a:rPr lang="pt-BR" smtClean="0"/>
              <a:t>31/05/2020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62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AE38-0BC9-4093-B5C6-5546E54893EA}" type="datetime1">
              <a:rPr lang="pt-BR" smtClean="0"/>
              <a:t>31/05/2020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74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B130-E102-4362-8831-AE14293D0259}" type="datetime1">
              <a:rPr lang="pt-BR" smtClean="0"/>
              <a:t>31/05/2020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3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1D8E-C204-4C03-98A2-E8D6FA29547D}" type="datetime1">
              <a:rPr lang="pt-BR" smtClean="0"/>
              <a:t>31/05/2020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958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EB12A-3A0D-44AE-B5FA-3A30328C36A7}" type="datetime1">
              <a:rPr lang="pt-BR" smtClean="0"/>
              <a:t>31/05/2020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745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14E7-3CF9-4556-9B05-D2B0871038E9}" type="datetime1">
              <a:rPr lang="pt-BR" smtClean="0"/>
              <a:t>31/05/2020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847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40D8-615A-4EFE-812A-177F171E38A2}" type="datetime1">
              <a:rPr lang="pt-BR" smtClean="0"/>
              <a:t>31/05/2020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48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2AE11-8215-4062-9879-B6C155416373}" type="datetime1">
              <a:rPr lang="pt-BR" smtClean="0"/>
              <a:t>31/05/2020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7434-9AB6-4969-B744-8B6D9D9DCFAB}" type="slidenum">
              <a:rPr lang="pt-BR" smtClean="0"/>
              <a:t>‹N›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535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mfatimafv12@gmail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3592" y="411761"/>
            <a:ext cx="7772400" cy="2619722"/>
          </a:xfrm>
        </p:spPr>
        <p:txBody>
          <a:bodyPr>
            <a:noAutofit/>
          </a:bodyPr>
          <a:lstStyle/>
          <a:p>
            <a:r>
              <a:rPr lang="it-IT" altLang="it-IT" dirty="0">
                <a:solidFill>
                  <a:schemeClr val="bg1"/>
                </a:solidFill>
                <a:latin typeface="inherit"/>
              </a:rPr>
              <a:t>Modalità di classificazione dell'atleta nella </a:t>
            </a:r>
            <a:r>
              <a:rPr lang="it-IT" altLang="it-IT" dirty="0" err="1">
                <a:solidFill>
                  <a:schemeClr val="bg1"/>
                </a:solidFill>
                <a:latin typeface="inherit"/>
              </a:rPr>
              <a:t>Paracanoa</a:t>
            </a:r>
            <a:br>
              <a:rPr lang="it-IT" altLang="it-IT" sz="3600" dirty="0">
                <a:latin typeface="Arial" panose="020B0604020202020204" pitchFamily="34" charset="0"/>
              </a:rPr>
            </a:br>
            <a:br>
              <a:rPr lang="en-US" b="1" dirty="0">
                <a:solidFill>
                  <a:schemeClr val="bg1">
                    <a:lumMod val="95000"/>
                  </a:schemeClr>
                </a:solidFill>
              </a:rPr>
            </a:br>
            <a:endParaRPr lang="pt-BR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19802" y="4365104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Maria de Fatima </a:t>
            </a:r>
            <a:r>
              <a:rPr lang="en-US" dirty="0" err="1"/>
              <a:t>Fernandes</a:t>
            </a:r>
            <a:r>
              <a:rPr lang="en-US" dirty="0"/>
              <a:t> </a:t>
            </a:r>
            <a:r>
              <a:rPr lang="en-US" dirty="0" err="1"/>
              <a:t>Vara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ICF </a:t>
            </a:r>
          </a:p>
          <a:p>
            <a:pPr>
              <a:spcBef>
                <a:spcPts val="0"/>
              </a:spcBef>
            </a:pPr>
            <a:r>
              <a:rPr lang="en-US" dirty="0"/>
              <a:t>Head of Classification</a:t>
            </a:r>
            <a:endParaRPr lang="pt-B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6327B4-E42B-4467-8994-A64012873B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7" y="2780929"/>
            <a:ext cx="3160773" cy="1733207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F522FF-81CC-4556-BA9B-2189DB703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36271" y="6165305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CB021E9-D085-4748-8D6C-36BF74154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538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02B155C-9479-4042-9C37-DA36BEF45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E17B3475-1A53-446A-B574-A038305FD6AC}"/>
              </a:ext>
            </a:extLst>
          </p:cNvPr>
          <p:cNvSpPr/>
          <p:nvPr/>
        </p:nvSpPr>
        <p:spPr>
          <a:xfrm>
            <a:off x="-16506" y="-188641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7CBA069B-3076-4825-8F10-9CFB1615AF4F}"/>
              </a:ext>
            </a:extLst>
          </p:cNvPr>
          <p:cNvSpPr/>
          <p:nvPr/>
        </p:nvSpPr>
        <p:spPr>
          <a:xfrm>
            <a:off x="3107668" y="188641"/>
            <a:ext cx="6084676" cy="742416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cap="all" dirty="0"/>
              <a:t>Tabella riassuntiva delle classificazioni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ADDDD594-9C63-475B-B802-25BD0A25E020}"/>
              </a:ext>
            </a:extLst>
          </p:cNvPr>
          <p:cNvSpPr/>
          <p:nvPr/>
        </p:nvSpPr>
        <p:spPr>
          <a:xfrm>
            <a:off x="191344" y="5157192"/>
            <a:ext cx="936104" cy="79208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985C7F20-6576-4220-8E7C-70983DA1E6F0}"/>
              </a:ext>
            </a:extLst>
          </p:cNvPr>
          <p:cNvSpPr/>
          <p:nvPr/>
        </p:nvSpPr>
        <p:spPr>
          <a:xfrm>
            <a:off x="2082896" y="5140816"/>
            <a:ext cx="936104" cy="79208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A92713D2-0F36-4CC1-BAEB-1FB35F05F302}"/>
              </a:ext>
            </a:extLst>
          </p:cNvPr>
          <p:cNvSpPr/>
          <p:nvPr/>
        </p:nvSpPr>
        <p:spPr>
          <a:xfrm>
            <a:off x="4220063" y="5085184"/>
            <a:ext cx="936104" cy="79208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F80AA17E-E6C5-4FFC-8E67-0A978D736954}"/>
              </a:ext>
            </a:extLst>
          </p:cNvPr>
          <p:cNvCxnSpPr>
            <a:cxnSpLocks/>
          </p:cNvCxnSpPr>
          <p:nvPr/>
        </p:nvCxnSpPr>
        <p:spPr>
          <a:xfrm>
            <a:off x="695400" y="4562236"/>
            <a:ext cx="0" cy="450940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D590779-2B51-40C9-BDCF-14A12AC53207}"/>
              </a:ext>
            </a:extLst>
          </p:cNvPr>
          <p:cNvSpPr txBox="1"/>
          <p:nvPr/>
        </p:nvSpPr>
        <p:spPr>
          <a:xfrm>
            <a:off x="239619" y="5301208"/>
            <a:ext cx="815821" cy="4308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chemeClr val="bg1"/>
                </a:solidFill>
              </a:rPr>
              <a:t>VL1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C208EEA-9A65-4158-83EC-26EA47D0F227}"/>
              </a:ext>
            </a:extLst>
          </p:cNvPr>
          <p:cNvSpPr txBox="1"/>
          <p:nvPr/>
        </p:nvSpPr>
        <p:spPr>
          <a:xfrm>
            <a:off x="2136903" y="5322599"/>
            <a:ext cx="8158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chemeClr val="bg1"/>
                </a:solidFill>
              </a:rPr>
              <a:t>VL2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4D0BF37-ABF2-42DD-A428-538375E06389}"/>
              </a:ext>
            </a:extLst>
          </p:cNvPr>
          <p:cNvSpPr txBox="1"/>
          <p:nvPr/>
        </p:nvSpPr>
        <p:spPr>
          <a:xfrm>
            <a:off x="4280204" y="5285993"/>
            <a:ext cx="8158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chemeClr val="bg1"/>
                </a:solidFill>
              </a:rPr>
              <a:t>VL3</a:t>
            </a: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9EDB39CE-F3D8-4323-86F3-25C54FA00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06" y="5964140"/>
            <a:ext cx="8796863" cy="887002"/>
          </a:xfrm>
          <a:prstGeom prst="rect">
            <a:avLst/>
          </a:prstGeom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503AD73-E818-44B4-8892-055BEF029477}"/>
              </a:ext>
            </a:extLst>
          </p:cNvPr>
          <p:cNvSpPr txBox="1"/>
          <p:nvPr/>
        </p:nvSpPr>
        <p:spPr>
          <a:xfrm>
            <a:off x="160535" y="211278"/>
            <a:ext cx="208823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500" dirty="0" err="1">
                <a:solidFill>
                  <a:srgbClr val="00B0F0"/>
                </a:solidFill>
                <a:latin typeface="inherit"/>
              </a:rPr>
              <a:t>Va’a</a:t>
            </a:r>
            <a:endParaRPr lang="it-IT" sz="5500" dirty="0">
              <a:solidFill>
                <a:srgbClr val="00B0F0"/>
              </a:solidFill>
              <a:latin typeface="inherit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5EC220F4-932A-4E61-B95C-D180305A2DFE}"/>
              </a:ext>
            </a:extLst>
          </p:cNvPr>
          <p:cNvGrpSpPr/>
          <p:nvPr/>
        </p:nvGrpSpPr>
        <p:grpSpPr>
          <a:xfrm>
            <a:off x="1133170" y="1332782"/>
            <a:ext cx="2876505" cy="870160"/>
            <a:chOff x="551384" y="1755898"/>
            <a:chExt cx="2876505" cy="992622"/>
          </a:xfrm>
        </p:grpSpPr>
        <p:sp>
          <p:nvSpPr>
            <p:cNvPr id="24" name="Rettangolo con angoli arrotondati 23">
              <a:extLst>
                <a:ext uri="{FF2B5EF4-FFF2-40B4-BE49-F238E27FC236}">
                  <a16:creationId xmlns:a16="http://schemas.microsoft.com/office/drawing/2014/main" id="{30D9BF78-6DB0-4CFB-B163-6E32DBAB68F8}"/>
                </a:ext>
              </a:extLst>
            </p:cNvPr>
            <p:cNvSpPr/>
            <p:nvPr/>
          </p:nvSpPr>
          <p:spPr>
            <a:xfrm>
              <a:off x="551385" y="1755898"/>
              <a:ext cx="2876504" cy="992622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7EDE0D0A-54EE-47B7-B025-E1C46FBC1940}"/>
                </a:ext>
              </a:extLst>
            </p:cNvPr>
            <p:cNvSpPr txBox="1"/>
            <p:nvPr/>
          </p:nvSpPr>
          <p:spPr>
            <a:xfrm>
              <a:off x="551384" y="1826821"/>
              <a:ext cx="28765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cap="small" dirty="0">
                  <a:solidFill>
                    <a:schemeClr val="bg1"/>
                  </a:solidFill>
                </a:rPr>
                <a:t>Tronco</a:t>
              </a:r>
            </a:p>
            <a:p>
              <a:pPr algn="ctr"/>
              <a:r>
                <a:rPr lang="it-IT" b="1" cap="small" dirty="0">
                  <a:solidFill>
                    <a:schemeClr val="bg1"/>
                  </a:solidFill>
                </a:rPr>
                <a:t>(da 0 a 13.5 punti) </a:t>
              </a:r>
            </a:p>
          </p:txBody>
        </p:sp>
      </p:grpSp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A1823C4F-6C31-4A42-82E3-2F0BB3A00EFF}"/>
              </a:ext>
            </a:extLst>
          </p:cNvPr>
          <p:cNvSpPr/>
          <p:nvPr/>
        </p:nvSpPr>
        <p:spPr>
          <a:xfrm>
            <a:off x="8548087" y="1297980"/>
            <a:ext cx="2876505" cy="84612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935EB677-C50B-40E3-8084-64AF24813FBE}"/>
              </a:ext>
            </a:extLst>
          </p:cNvPr>
          <p:cNvSpPr txBox="1"/>
          <p:nvPr/>
        </p:nvSpPr>
        <p:spPr>
          <a:xfrm>
            <a:off x="8548086" y="1397875"/>
            <a:ext cx="2876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cap="small" dirty="0">
                <a:solidFill>
                  <a:schemeClr val="bg1"/>
                </a:solidFill>
              </a:rPr>
              <a:t>Tronco</a:t>
            </a:r>
          </a:p>
          <a:p>
            <a:pPr algn="ctr"/>
            <a:r>
              <a:rPr lang="it-IT" b="1" cap="small" dirty="0">
                <a:solidFill>
                  <a:schemeClr val="bg1"/>
                </a:solidFill>
              </a:rPr>
              <a:t>(da 15 a 18 punti) </a:t>
            </a:r>
          </a:p>
        </p:txBody>
      </p: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157BB490-90FB-4740-9F01-25F3ACF9EB7D}"/>
              </a:ext>
            </a:extLst>
          </p:cNvPr>
          <p:cNvGrpSpPr/>
          <p:nvPr/>
        </p:nvGrpSpPr>
        <p:grpSpPr>
          <a:xfrm>
            <a:off x="263352" y="2421882"/>
            <a:ext cx="4764415" cy="1059100"/>
            <a:chOff x="191344" y="3087063"/>
            <a:chExt cx="5904655" cy="1029452"/>
          </a:xfrm>
        </p:grpSpPr>
        <p:sp>
          <p:nvSpPr>
            <p:cNvPr id="13" name="Rettangolo con angoli arrotondati 12">
              <a:extLst>
                <a:ext uri="{FF2B5EF4-FFF2-40B4-BE49-F238E27FC236}">
                  <a16:creationId xmlns:a16="http://schemas.microsoft.com/office/drawing/2014/main" id="{C77AF1B9-76AC-4F05-9245-D93997C50E4B}"/>
                </a:ext>
              </a:extLst>
            </p:cNvPr>
            <p:cNvSpPr/>
            <p:nvPr/>
          </p:nvSpPr>
          <p:spPr>
            <a:xfrm>
              <a:off x="313061" y="3090490"/>
              <a:ext cx="5583345" cy="1026025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6BB8A5A0-B15F-426C-B6F1-69D045CFB0D2}"/>
                </a:ext>
              </a:extLst>
            </p:cNvPr>
            <p:cNvSpPr txBox="1"/>
            <p:nvPr/>
          </p:nvSpPr>
          <p:spPr>
            <a:xfrm>
              <a:off x="191344" y="3087063"/>
              <a:ext cx="5904655" cy="9298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360"/>
                </a:lnSpc>
              </a:pPr>
              <a:r>
                <a:rPr lang="it-IT" b="1" cap="small" dirty="0">
                  <a:solidFill>
                    <a:schemeClr val="bg1"/>
                  </a:solidFill>
                </a:rPr>
                <a:t>SOMMA</a:t>
              </a:r>
            </a:p>
            <a:p>
              <a:pPr algn="ctr">
                <a:lnSpc>
                  <a:spcPts val="3360"/>
                </a:lnSpc>
              </a:pPr>
              <a:r>
                <a:rPr lang="it-IT" b="1" cap="small" dirty="0">
                  <a:solidFill>
                    <a:schemeClr val="bg1"/>
                  </a:solidFill>
                </a:rPr>
                <a:t>Tronco + arti inferiori + osservazione in acqua </a:t>
              </a:r>
            </a:p>
          </p:txBody>
        </p:sp>
      </p:grpSp>
      <p:sp>
        <p:nvSpPr>
          <p:cNvPr id="34" name="Rettangolo con angoli arrotondati 33">
            <a:extLst>
              <a:ext uri="{FF2B5EF4-FFF2-40B4-BE49-F238E27FC236}">
                <a16:creationId xmlns:a16="http://schemas.microsoft.com/office/drawing/2014/main" id="{239A8A86-AF40-42F4-BDD1-9120A37E8229}"/>
              </a:ext>
            </a:extLst>
          </p:cNvPr>
          <p:cNvSpPr/>
          <p:nvPr/>
        </p:nvSpPr>
        <p:spPr>
          <a:xfrm>
            <a:off x="4082486" y="3796003"/>
            <a:ext cx="1224136" cy="658514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7584DE62-26A1-4ADB-9AFC-2F17A725C30A}"/>
              </a:ext>
            </a:extLst>
          </p:cNvPr>
          <p:cNvGrpSpPr/>
          <p:nvPr/>
        </p:nvGrpSpPr>
        <p:grpSpPr>
          <a:xfrm>
            <a:off x="-456728" y="3789040"/>
            <a:ext cx="6345877" cy="665477"/>
            <a:chOff x="182171" y="4293096"/>
            <a:chExt cx="6345877" cy="665477"/>
          </a:xfrm>
        </p:grpSpPr>
        <p:sp>
          <p:nvSpPr>
            <p:cNvPr id="30" name="Rettangolo con angoli arrotondati 29">
              <a:extLst>
                <a:ext uri="{FF2B5EF4-FFF2-40B4-BE49-F238E27FC236}">
                  <a16:creationId xmlns:a16="http://schemas.microsoft.com/office/drawing/2014/main" id="{2B8F2CD1-E8E4-48E8-8D46-45E6BF24FC02}"/>
                </a:ext>
              </a:extLst>
            </p:cNvPr>
            <p:cNvSpPr/>
            <p:nvPr/>
          </p:nvSpPr>
          <p:spPr>
            <a:xfrm>
              <a:off x="767408" y="4300059"/>
              <a:ext cx="1224136" cy="658514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BBA73EBF-8EF6-4465-80AE-45B3F137833E}"/>
                </a:ext>
              </a:extLst>
            </p:cNvPr>
            <p:cNvSpPr txBox="1"/>
            <p:nvPr/>
          </p:nvSpPr>
          <p:spPr>
            <a:xfrm>
              <a:off x="182171" y="4400150"/>
              <a:ext cx="234708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b="1" dirty="0">
                  <a:solidFill>
                    <a:schemeClr val="bg1"/>
                  </a:solidFill>
                </a:rPr>
                <a:t>0 </a:t>
              </a:r>
              <a:r>
                <a:rPr lang="it-IT" sz="2200" b="1" dirty="0" err="1">
                  <a:solidFill>
                    <a:schemeClr val="bg1"/>
                  </a:solidFill>
                </a:rPr>
                <a:t>Pts</a:t>
              </a:r>
              <a:endParaRPr lang="it-IT" sz="2200" b="1" dirty="0">
                <a:solidFill>
                  <a:schemeClr val="bg1"/>
                </a:solidFill>
              </a:endParaRPr>
            </a:p>
          </p:txBody>
        </p:sp>
        <p:sp>
          <p:nvSpPr>
            <p:cNvPr id="32" name="Rettangolo con angoli arrotondati 31">
              <a:extLst>
                <a:ext uri="{FF2B5EF4-FFF2-40B4-BE49-F238E27FC236}">
                  <a16:creationId xmlns:a16="http://schemas.microsoft.com/office/drawing/2014/main" id="{D88CC1D9-B356-4950-8634-875400C51EC4}"/>
                </a:ext>
              </a:extLst>
            </p:cNvPr>
            <p:cNvSpPr/>
            <p:nvPr/>
          </p:nvSpPr>
          <p:spPr>
            <a:xfrm>
              <a:off x="2461943" y="4293096"/>
              <a:ext cx="1449994" cy="658514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1A622ABA-C750-463C-BD0A-1385E89D4CDA}"/>
                </a:ext>
              </a:extLst>
            </p:cNvPr>
            <p:cNvSpPr txBox="1"/>
            <p:nvPr/>
          </p:nvSpPr>
          <p:spPr>
            <a:xfrm>
              <a:off x="2020722" y="4393187"/>
              <a:ext cx="234708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b="1" dirty="0">
                  <a:solidFill>
                    <a:schemeClr val="bg1"/>
                  </a:solidFill>
                </a:rPr>
                <a:t>1-27 </a:t>
              </a:r>
              <a:r>
                <a:rPr lang="it-IT" sz="2200" b="1" dirty="0" err="1">
                  <a:solidFill>
                    <a:schemeClr val="bg1"/>
                  </a:solidFill>
                </a:rPr>
                <a:t>Pts</a:t>
              </a:r>
              <a:endParaRPr lang="it-IT" sz="22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2DB1F0B8-2813-4D53-9B85-09EDAFEF4056}"/>
                </a:ext>
              </a:extLst>
            </p:cNvPr>
            <p:cNvSpPr txBox="1"/>
            <p:nvPr/>
          </p:nvSpPr>
          <p:spPr>
            <a:xfrm>
              <a:off x="4180962" y="4383670"/>
              <a:ext cx="234708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b="1" dirty="0">
                  <a:solidFill>
                    <a:schemeClr val="bg1"/>
                  </a:solidFill>
                </a:rPr>
                <a:t>≥28 </a:t>
              </a:r>
              <a:r>
                <a:rPr lang="it-IT" sz="2200" b="1" dirty="0" err="1">
                  <a:solidFill>
                    <a:schemeClr val="bg1"/>
                  </a:solidFill>
                </a:rPr>
                <a:t>Pts</a:t>
              </a:r>
              <a:endParaRPr lang="it-IT" sz="2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Rettangolo con angoli arrotondati 35">
            <a:extLst>
              <a:ext uri="{FF2B5EF4-FFF2-40B4-BE49-F238E27FC236}">
                <a16:creationId xmlns:a16="http://schemas.microsoft.com/office/drawing/2014/main" id="{BFA4918F-D56D-462A-8FF3-5C9DCE6E364A}"/>
              </a:ext>
            </a:extLst>
          </p:cNvPr>
          <p:cNvSpPr/>
          <p:nvPr/>
        </p:nvSpPr>
        <p:spPr>
          <a:xfrm>
            <a:off x="8036463" y="2469569"/>
            <a:ext cx="4061015" cy="1026025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44DE8E20-BFB7-423E-88B6-F66209F77A72}"/>
              </a:ext>
            </a:extLst>
          </p:cNvPr>
          <p:cNvSpPr txBox="1"/>
          <p:nvPr/>
        </p:nvSpPr>
        <p:spPr>
          <a:xfrm>
            <a:off x="7639109" y="2466452"/>
            <a:ext cx="4968552" cy="9298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3360"/>
              </a:lnSpc>
            </a:pPr>
            <a:r>
              <a:rPr lang="it-IT" b="1" cap="small" dirty="0">
                <a:solidFill>
                  <a:schemeClr val="bg1"/>
                </a:solidFill>
              </a:rPr>
              <a:t>SOMMA</a:t>
            </a:r>
          </a:p>
          <a:p>
            <a:pPr algn="ctr">
              <a:lnSpc>
                <a:spcPts val="3360"/>
              </a:lnSpc>
            </a:pPr>
            <a:r>
              <a:rPr lang="it-IT" b="1" cap="small" dirty="0">
                <a:solidFill>
                  <a:schemeClr val="bg1"/>
                </a:solidFill>
              </a:rPr>
              <a:t>arti inferiori + osservazione in acqua </a:t>
            </a:r>
          </a:p>
        </p:txBody>
      </p: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B748C587-2178-4F9A-AFE5-D312E80DB5AD}"/>
              </a:ext>
            </a:extLst>
          </p:cNvPr>
          <p:cNvGrpSpPr/>
          <p:nvPr/>
        </p:nvGrpSpPr>
        <p:grpSpPr>
          <a:xfrm>
            <a:off x="7028692" y="3860105"/>
            <a:ext cx="5133981" cy="887946"/>
            <a:chOff x="7028692" y="3860105"/>
            <a:chExt cx="5133981" cy="887946"/>
          </a:xfrm>
        </p:grpSpPr>
        <p:sp>
          <p:nvSpPr>
            <p:cNvPr id="15" name="Rettangolo con angoli arrotondati 14">
              <a:extLst>
                <a:ext uri="{FF2B5EF4-FFF2-40B4-BE49-F238E27FC236}">
                  <a16:creationId xmlns:a16="http://schemas.microsoft.com/office/drawing/2014/main" id="{78A0FF26-251C-4606-8FBF-C2B48415EBA8}"/>
                </a:ext>
              </a:extLst>
            </p:cNvPr>
            <p:cNvSpPr/>
            <p:nvPr/>
          </p:nvSpPr>
          <p:spPr>
            <a:xfrm>
              <a:off x="7320136" y="3861049"/>
              <a:ext cx="2347085" cy="887002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9DABA8DA-5E15-4F84-8DEC-A3AA873CE7ED}"/>
                </a:ext>
              </a:extLst>
            </p:cNvPr>
            <p:cNvSpPr txBox="1"/>
            <p:nvPr/>
          </p:nvSpPr>
          <p:spPr>
            <a:xfrm>
              <a:off x="7028692" y="3952227"/>
              <a:ext cx="2347086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chemeClr val="bg1"/>
                  </a:solidFill>
                </a:rPr>
                <a:t>ARTI INFERIORI</a:t>
              </a:r>
            </a:p>
            <a:p>
              <a:pPr algn="ctr"/>
              <a:r>
                <a:rPr lang="it-IT" b="1" dirty="0">
                  <a:solidFill>
                    <a:schemeClr val="bg1"/>
                  </a:solidFill>
                </a:rPr>
                <a:t>≤ 18 punti</a:t>
              </a:r>
            </a:p>
          </p:txBody>
        </p:sp>
        <p:sp>
          <p:nvSpPr>
            <p:cNvPr id="38" name="Rettangolo con angoli arrotondati 37">
              <a:extLst>
                <a:ext uri="{FF2B5EF4-FFF2-40B4-BE49-F238E27FC236}">
                  <a16:creationId xmlns:a16="http://schemas.microsoft.com/office/drawing/2014/main" id="{B12BB4DF-DFF0-400E-B6B3-A7CF8015A74B}"/>
                </a:ext>
              </a:extLst>
            </p:cNvPr>
            <p:cNvSpPr/>
            <p:nvPr/>
          </p:nvSpPr>
          <p:spPr>
            <a:xfrm>
              <a:off x="9375779" y="3860105"/>
              <a:ext cx="2721700" cy="887002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FF319851-EAC8-45B3-89AC-6E789E9482C5}"/>
                </a:ext>
              </a:extLst>
            </p:cNvPr>
            <p:cNvSpPr txBox="1"/>
            <p:nvPr/>
          </p:nvSpPr>
          <p:spPr>
            <a:xfrm>
              <a:off x="9264352" y="3934797"/>
              <a:ext cx="2898321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cap="all" dirty="0">
                  <a:solidFill>
                    <a:schemeClr val="bg1"/>
                  </a:solidFill>
                </a:rPr>
                <a:t>Osservazione in acqua</a:t>
              </a:r>
            </a:p>
            <a:p>
              <a:pPr algn="ctr"/>
              <a:r>
                <a:rPr lang="it-IT" b="1" dirty="0">
                  <a:solidFill>
                    <a:schemeClr val="bg1"/>
                  </a:solidFill>
                </a:rPr>
                <a:t>≤ 18 punti</a:t>
              </a:r>
            </a:p>
          </p:txBody>
        </p:sp>
      </p:grpSp>
      <p:cxnSp>
        <p:nvCxnSpPr>
          <p:cNvPr id="43" name="Connettore 2 42">
            <a:extLst>
              <a:ext uri="{FF2B5EF4-FFF2-40B4-BE49-F238E27FC236}">
                <a16:creationId xmlns:a16="http://schemas.microsoft.com/office/drawing/2014/main" id="{28BAB8BD-54A8-44AC-8707-4EB16B865757}"/>
              </a:ext>
            </a:extLst>
          </p:cNvPr>
          <p:cNvCxnSpPr>
            <a:cxnSpLocks/>
          </p:cNvCxnSpPr>
          <p:nvPr/>
        </p:nvCxnSpPr>
        <p:spPr>
          <a:xfrm>
            <a:off x="4655840" y="4581128"/>
            <a:ext cx="0" cy="450940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9B5A9E47-7D02-4D18-BD13-F802FD06BFAA}"/>
              </a:ext>
            </a:extLst>
          </p:cNvPr>
          <p:cNvCxnSpPr>
            <a:cxnSpLocks/>
          </p:cNvCxnSpPr>
          <p:nvPr/>
        </p:nvCxnSpPr>
        <p:spPr>
          <a:xfrm>
            <a:off x="2495600" y="4581128"/>
            <a:ext cx="0" cy="450940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diritto 49">
            <a:extLst>
              <a:ext uri="{FF2B5EF4-FFF2-40B4-BE49-F238E27FC236}">
                <a16:creationId xmlns:a16="http://schemas.microsoft.com/office/drawing/2014/main" id="{BC6CE176-0E7F-4836-BA3F-D6AA70434B05}"/>
              </a:ext>
            </a:extLst>
          </p:cNvPr>
          <p:cNvCxnSpPr/>
          <p:nvPr/>
        </p:nvCxnSpPr>
        <p:spPr>
          <a:xfrm>
            <a:off x="9696400" y="4898380"/>
            <a:ext cx="0" cy="69086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>
            <a:extLst>
              <a:ext uri="{FF2B5EF4-FFF2-40B4-BE49-F238E27FC236}">
                <a16:creationId xmlns:a16="http://schemas.microsoft.com/office/drawing/2014/main" id="{BC33CAFD-494D-4A67-94A3-84C1994360B1}"/>
              </a:ext>
            </a:extLst>
          </p:cNvPr>
          <p:cNvCxnSpPr/>
          <p:nvPr/>
        </p:nvCxnSpPr>
        <p:spPr>
          <a:xfrm flipH="1">
            <a:off x="5375920" y="5589240"/>
            <a:ext cx="4360599" cy="0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ooter Placeholder 1">
            <a:extLst>
              <a:ext uri="{FF2B5EF4-FFF2-40B4-BE49-F238E27FC236}">
                <a16:creationId xmlns:a16="http://schemas.microsoft.com/office/drawing/2014/main" id="{EBF5D537-211A-41A0-BDEF-1C27E3C636E7}"/>
              </a:ext>
            </a:extLst>
          </p:cNvPr>
          <p:cNvSpPr txBox="1">
            <a:spLocks/>
          </p:cNvSpPr>
          <p:nvPr/>
        </p:nvSpPr>
        <p:spPr>
          <a:xfrm>
            <a:off x="5829190" y="638294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International Canoe Federation - PARACANOE</a:t>
            </a:r>
          </a:p>
        </p:txBody>
      </p:sp>
    </p:spTree>
    <p:extLst>
      <p:ext uri="{BB962C8B-B14F-4D97-AF65-F5344CB8AC3E}">
        <p14:creationId xmlns:p14="http://schemas.microsoft.com/office/powerpoint/2010/main" val="852662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International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Canoe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Federation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- PARACANOE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935760" y="33265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041" y="0"/>
            <a:ext cx="918652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EEB8935D-690E-47FA-B050-0EF3AA38E05E}"/>
              </a:ext>
            </a:extLst>
          </p:cNvPr>
          <p:cNvSpPr txBox="1">
            <a:spLocks/>
          </p:cNvSpPr>
          <p:nvPr/>
        </p:nvSpPr>
        <p:spPr>
          <a:xfrm>
            <a:off x="7772400" y="650193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>
                <a:solidFill>
                  <a:schemeClr val="bg1">
                    <a:lumMod val="65000"/>
                  </a:schemeClr>
                </a:solidFill>
              </a:rPr>
              <a:t>International Canoe Federation - PARACANOE</a:t>
            </a:r>
            <a:endParaRPr lang="pt-BR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95DA4AF-F092-4D33-ABF3-2203CDAEB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1142372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F6A30E5-16C2-4488-9979-71F1D5F87847}"/>
              </a:ext>
            </a:extLst>
          </p:cNvPr>
          <p:cNvSpPr/>
          <p:nvPr/>
        </p:nvSpPr>
        <p:spPr>
          <a:xfrm>
            <a:off x="3935760" y="1907540"/>
            <a:ext cx="465883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Tutti i regolamenti sono disponibili all'indirizzo</a:t>
            </a:r>
            <a:r>
              <a:rPr lang="it-IT" altLang="it-IT" sz="1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it-IT" altLang="it-IT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299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415480" y="4290041"/>
            <a:ext cx="1008112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chemeClr val="tx2">
                    <a:lumMod val="75000"/>
                  </a:schemeClr>
                </a:solidFill>
              </a:rPr>
              <a:t>Grazie</a:t>
            </a:r>
            <a:r>
              <a:rPr lang="en-US" sz="8000" dirty="0">
                <a:solidFill>
                  <a:schemeClr val="tx2">
                    <a:lumMod val="75000"/>
                  </a:schemeClr>
                </a:solidFill>
              </a:rPr>
              <a:t> per </a:t>
            </a:r>
            <a:r>
              <a:rPr lang="en-US" sz="8000" dirty="0" err="1">
                <a:solidFill>
                  <a:schemeClr val="tx2">
                    <a:lumMod val="75000"/>
                  </a:schemeClr>
                </a:solidFill>
              </a:rPr>
              <a:t>l’attenzione</a:t>
            </a:r>
            <a:endParaRPr lang="en-US" sz="8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dirty="0"/>
          </a:p>
          <a:p>
            <a:pPr algn="ctr"/>
            <a:r>
              <a:rPr lang="en-US" dirty="0">
                <a:hlinkClick r:id="rId2"/>
              </a:rPr>
              <a:t>mfatimafv12@gmail.com</a:t>
            </a:r>
            <a:endParaRPr lang="en-US" dirty="0"/>
          </a:p>
          <a:p>
            <a:endParaRPr lang="en-US" dirty="0"/>
          </a:p>
          <a:p>
            <a:endParaRPr lang="pt-B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CC95D0-D0C0-40E6-A731-5B4075E40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0752DC-7CCA-4CCE-8AF7-5BEBAF743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7" y="972931"/>
            <a:ext cx="5169419" cy="283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8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8"/>
          <a:stretch/>
        </p:blipFill>
        <p:spPr bwMode="auto">
          <a:xfrm>
            <a:off x="1524001" y="1484784"/>
            <a:ext cx="9155832" cy="4813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BDEEC8-5331-4055-AA3B-F7BDC4C7A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International Canoe Federation</a:t>
            </a:r>
          </a:p>
          <a:p>
            <a:r>
              <a:rPr lang="pt-BR" dirty="0"/>
              <a:t>PARACANOE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07CF8E6-A6D6-4E64-87C9-2E7B31F4BC43}"/>
              </a:ext>
            </a:extLst>
          </p:cNvPr>
          <p:cNvSpPr txBox="1"/>
          <p:nvPr/>
        </p:nvSpPr>
        <p:spPr>
          <a:xfrm>
            <a:off x="1847529" y="1052736"/>
            <a:ext cx="7810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i="1" dirty="0">
                <a:solidFill>
                  <a:srgbClr val="002060"/>
                </a:solidFill>
                <a:latin typeface="inherit"/>
              </a:rPr>
              <a:t>La Storia del Movimento Paralimpico</a:t>
            </a:r>
          </a:p>
        </p:txBody>
      </p:sp>
    </p:spTree>
    <p:extLst>
      <p:ext uri="{BB962C8B-B14F-4D97-AF65-F5344CB8AC3E}">
        <p14:creationId xmlns:p14="http://schemas.microsoft.com/office/powerpoint/2010/main" val="225242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4C2E714-C556-4F24-B365-8C7CD47F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idx="4294967295"/>
          </p:nvPr>
        </p:nvSpPr>
        <p:spPr>
          <a:xfrm>
            <a:off x="1536526" y="2204865"/>
            <a:ext cx="9144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altLang="it-IT" sz="4000" dirty="0">
                <a:solidFill>
                  <a:srgbClr val="002060"/>
                </a:solidFill>
                <a:latin typeface="inherit"/>
              </a:rPr>
              <a:t>Modalità di classificazione dell'atleta nella </a:t>
            </a:r>
            <a:r>
              <a:rPr lang="it-IT" altLang="it-IT" sz="4000" dirty="0" err="1">
                <a:solidFill>
                  <a:srgbClr val="002060"/>
                </a:solidFill>
                <a:latin typeface="inherit"/>
              </a:rPr>
              <a:t>Paracanoa</a:t>
            </a:r>
            <a:endParaRPr lang="pt-BR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608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469F649-A643-48C3-B8DB-903B0FDE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9CE809A-897A-4633-A94D-0C910654B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841856"/>
            <a:ext cx="9153078" cy="498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22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199456" y="404665"/>
            <a:ext cx="80648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</a:rPr>
              <a:t>I 10 deficit </a:t>
            </a:r>
            <a:r>
              <a:rPr lang="en-US" sz="3000" dirty="0" err="1">
                <a:solidFill>
                  <a:schemeClr val="bg1"/>
                </a:solidFill>
              </a:rPr>
              <a:t>funzionali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derivanti</a:t>
            </a:r>
            <a:r>
              <a:rPr lang="en-US" sz="3000" dirty="0">
                <a:solidFill>
                  <a:schemeClr val="bg1"/>
                </a:solidFill>
              </a:rPr>
              <a:t> da una </a:t>
            </a:r>
            <a:r>
              <a:rPr lang="en-US" sz="3000" dirty="0" err="1">
                <a:solidFill>
                  <a:schemeClr val="bg1"/>
                </a:solidFill>
              </a:rPr>
              <a:t>patologia</a:t>
            </a:r>
            <a:r>
              <a:rPr lang="en-US" sz="3000" dirty="0">
                <a:solidFill>
                  <a:schemeClr val="bg1"/>
                </a:solidFill>
              </a:rPr>
              <a:t> “Impairment” </a:t>
            </a:r>
            <a:r>
              <a:rPr lang="en-US" sz="3000" dirty="0" err="1">
                <a:solidFill>
                  <a:schemeClr val="bg1"/>
                </a:solidFill>
              </a:rPr>
              <a:t>riconosciuti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dall’IPC</a:t>
            </a:r>
            <a:r>
              <a:rPr lang="en-US" sz="3000" dirty="0">
                <a:solidFill>
                  <a:schemeClr val="bg1"/>
                </a:solidFill>
              </a:rPr>
              <a:t>: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Deficit di forza muscolare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Deficit dell’escursione </a:t>
            </a:r>
            <a:r>
              <a:rPr lang="en-US" sz="2800" dirty="0" err="1">
                <a:solidFill>
                  <a:schemeClr val="bg1"/>
                </a:solidFill>
              </a:rPr>
              <a:t>articolare</a:t>
            </a:r>
            <a:endParaRPr lang="en-US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Mancanza di un arto 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Differente lunghezza degli arti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Bassa statura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Ipertonia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Atassia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Atetosi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Deficit visivo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Deficit intellettivo</a:t>
            </a:r>
          </a:p>
        </p:txBody>
      </p:sp>
      <p:sp>
        <p:nvSpPr>
          <p:cNvPr id="5" name="Texto explicativo em seta para a direita 4"/>
          <p:cNvSpPr/>
          <p:nvPr/>
        </p:nvSpPr>
        <p:spPr>
          <a:xfrm>
            <a:off x="1703512" y="1556792"/>
            <a:ext cx="6192688" cy="1872208"/>
          </a:xfrm>
          <a:prstGeom prst="rightArrowCallou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8616280" y="1304847"/>
            <a:ext cx="1872208" cy="22322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8546250" y="1382659"/>
            <a:ext cx="2012268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</a:rPr>
              <a:t>IMPAIRMENT</a:t>
            </a:r>
          </a:p>
          <a:p>
            <a:pPr algn="ctr"/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</a:rPr>
              <a:t> ELIGIBILI </a:t>
            </a:r>
          </a:p>
          <a:p>
            <a:pPr algn="ctr"/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</a:rPr>
              <a:t>NELLA PARACANOA</a:t>
            </a:r>
          </a:p>
          <a:p>
            <a:pPr algn="ctr"/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US" b="1" i="1" dirty="0" err="1">
                <a:solidFill>
                  <a:schemeClr val="tx2">
                    <a:lumMod val="75000"/>
                  </a:schemeClr>
                </a:solidFill>
              </a:rPr>
              <a:t>tronco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 e </a:t>
            </a:r>
            <a:r>
              <a:rPr lang="en-US" b="1" i="1" dirty="0" err="1">
                <a:solidFill>
                  <a:schemeClr val="tx2">
                    <a:lumMod val="75000"/>
                  </a:schemeClr>
                </a:solidFill>
              </a:rPr>
              <a:t>solamente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2">
                    <a:lumMod val="75000"/>
                  </a:schemeClr>
                </a:solidFill>
              </a:rPr>
              <a:t>arti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2">
                    <a:lumMod val="75000"/>
                  </a:schemeClr>
                </a:solidFill>
              </a:rPr>
              <a:t>inferiori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 )</a:t>
            </a:r>
            <a:endParaRPr lang="pt-BR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448252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</p:spTree>
    <p:extLst>
      <p:ext uri="{BB962C8B-B14F-4D97-AF65-F5344CB8AC3E}">
        <p14:creationId xmlns:p14="http://schemas.microsoft.com/office/powerpoint/2010/main" val="3386937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D25402A-6B9E-418B-B7FA-BCDE4538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42A73A7-A028-464B-8D4C-E187E0C66F4F}"/>
              </a:ext>
            </a:extLst>
          </p:cNvPr>
          <p:cNvSpPr/>
          <p:nvPr/>
        </p:nvSpPr>
        <p:spPr>
          <a:xfrm>
            <a:off x="0" y="12707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2.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4EDE309-1023-4B2E-A8D2-40E3E77ECF23}"/>
              </a:ext>
            </a:extLst>
          </p:cNvPr>
          <p:cNvSpPr txBox="1"/>
          <p:nvPr/>
        </p:nvSpPr>
        <p:spPr>
          <a:xfrm>
            <a:off x="2423593" y="260648"/>
            <a:ext cx="77619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Le fasi del Processo di classificazione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2A517AA-41CF-41BA-B20C-0288380DCA55}"/>
              </a:ext>
            </a:extLst>
          </p:cNvPr>
          <p:cNvSpPr txBox="1"/>
          <p:nvPr/>
        </p:nvSpPr>
        <p:spPr>
          <a:xfrm>
            <a:off x="1694845" y="1229683"/>
            <a:ext cx="845916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it-IT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Determinare la presenza di una o più delle tre menomazioni (riportate in basso). </a:t>
            </a:r>
          </a:p>
          <a:p>
            <a:r>
              <a:rPr lang="it-IT" altLang="it-IT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La menomazione deve essere il risultato di una patologia permanente e  dimostrabile </a:t>
            </a:r>
            <a:r>
              <a:rPr lang="it-IT" altLang="it-IT" sz="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Deficit di forza muscolare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Deficit dell’escursione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articolare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Mancanza di un arto </a:t>
            </a:r>
          </a:p>
          <a:p>
            <a:endParaRPr lang="it-IT" altLang="it-IT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697190B-F178-4936-AD53-66CE806FEC8F}"/>
              </a:ext>
            </a:extLst>
          </p:cNvPr>
          <p:cNvSpPr txBox="1"/>
          <p:nvPr/>
        </p:nvSpPr>
        <p:spPr>
          <a:xfrm>
            <a:off x="1692766" y="3556070"/>
            <a:ext cx="89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Accertare la presenza di un </a:t>
            </a:r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deficit funzionale minimo</a:t>
            </a:r>
            <a:r>
              <a:rPr lang="it-IT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, definito «</a:t>
            </a:r>
            <a:r>
              <a:rPr lang="it-IT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minimal</a:t>
            </a:r>
            <a:r>
              <a:rPr lang="it-IT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 </a:t>
            </a:r>
            <a:r>
              <a:rPr lang="it-IT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eligibilty</a:t>
            </a:r>
            <a:r>
              <a:rPr lang="it-IT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 </a:t>
            </a:r>
            <a:r>
              <a:rPr lang="it-IT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criteria</a:t>
            </a:r>
            <a:r>
              <a:rPr lang="it-IT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»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3611804-2E95-43DD-AFB5-CC9105A10079}"/>
              </a:ext>
            </a:extLst>
          </p:cNvPr>
          <p:cNvSpPr txBox="1"/>
          <p:nvPr/>
        </p:nvSpPr>
        <p:spPr>
          <a:xfrm>
            <a:off x="1694845" y="5129960"/>
            <a:ext cx="8621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Batteria di tre valutazioni (specifiche per ogni imbarcazione, come descritto di seguito). </a:t>
            </a:r>
          </a:p>
          <a:p>
            <a:r>
              <a:rPr lang="it-IT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Sulla base del punteggio ottenuto, all’atleta verrà assegnata una classe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0582BE4-06FD-45A7-8B18-F9DDF3E1B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34" y="968534"/>
            <a:ext cx="1051646" cy="116432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DF9C9B0-F489-483F-8EA9-EADCC14E7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45" y="3136969"/>
            <a:ext cx="1058474" cy="116432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9BEC35C-87A5-412B-90A4-306282DDE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34" y="4790710"/>
            <a:ext cx="1150459" cy="116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29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tangolo con angoli arrotondati 25">
            <a:extLst>
              <a:ext uri="{FF2B5EF4-FFF2-40B4-BE49-F238E27FC236}">
                <a16:creationId xmlns:a16="http://schemas.microsoft.com/office/drawing/2014/main" id="{B9CFEF55-4405-4A7D-AAC8-034B4E4D50A3}"/>
              </a:ext>
            </a:extLst>
          </p:cNvPr>
          <p:cNvSpPr/>
          <p:nvPr/>
        </p:nvSpPr>
        <p:spPr>
          <a:xfrm>
            <a:off x="443713" y="4150846"/>
            <a:ext cx="2853410" cy="25853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2F86C96-3210-4DF2-B181-1E6854AF2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11DB68D-4B83-4152-A286-A1B2E09E9DD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L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F7260A57-5D54-4821-AF16-E44FDC613952}"/>
              </a:ext>
            </a:extLst>
          </p:cNvPr>
          <p:cNvSpPr/>
          <p:nvPr/>
        </p:nvSpPr>
        <p:spPr>
          <a:xfrm>
            <a:off x="4439816" y="135212"/>
            <a:ext cx="3348109" cy="9361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6CB5F72-0550-4D40-BFF5-1550119CEAD5}"/>
              </a:ext>
            </a:extLst>
          </p:cNvPr>
          <p:cNvSpPr txBox="1"/>
          <p:nvPr/>
        </p:nvSpPr>
        <p:spPr>
          <a:xfrm>
            <a:off x="4677296" y="116632"/>
            <a:ext cx="2945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cap="small" dirty="0">
                <a:solidFill>
                  <a:schemeClr val="bg1"/>
                </a:solidFill>
                <a:latin typeface="inherit"/>
              </a:rPr>
              <a:t>Criterio minimo di </a:t>
            </a:r>
          </a:p>
          <a:p>
            <a:pPr algn="ctr"/>
            <a:r>
              <a:rPr lang="it-IT" sz="2800" b="1" cap="small" dirty="0" err="1">
                <a:solidFill>
                  <a:schemeClr val="bg1"/>
                </a:solidFill>
                <a:latin typeface="inherit"/>
              </a:rPr>
              <a:t>elegibilità</a:t>
            </a:r>
            <a:r>
              <a:rPr lang="it-IT" sz="2800" b="1" cap="small" dirty="0">
                <a:solidFill>
                  <a:schemeClr val="bg1"/>
                </a:solidFill>
                <a:latin typeface="inherit"/>
              </a:rPr>
              <a:t> 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F243C0B5-1C97-48C1-8130-3758AC75B64A}"/>
              </a:ext>
            </a:extLst>
          </p:cNvPr>
          <p:cNvSpPr/>
          <p:nvPr/>
        </p:nvSpPr>
        <p:spPr>
          <a:xfrm>
            <a:off x="4648200" y="1305919"/>
            <a:ext cx="2895600" cy="1152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DA8A2FD-400A-4E77-94C3-446AE6FEB784}"/>
              </a:ext>
            </a:extLst>
          </p:cNvPr>
          <p:cNvSpPr txBox="1"/>
          <p:nvPr/>
        </p:nvSpPr>
        <p:spPr>
          <a:xfrm>
            <a:off x="3970323" y="1379668"/>
            <a:ext cx="417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L’atleta deve perdere </a:t>
            </a:r>
          </a:p>
          <a:p>
            <a:pPr algn="ctr"/>
            <a:r>
              <a:rPr lang="it-IT" sz="2000" dirty="0"/>
              <a:t>almeno 4 punti </a:t>
            </a:r>
          </a:p>
          <a:p>
            <a:pPr algn="ctr"/>
            <a:r>
              <a:rPr lang="it-IT" sz="2000" dirty="0"/>
              <a:t>in un (1) arto inferiore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30A202A-8008-423F-9E0E-D852A6EDE085}"/>
              </a:ext>
            </a:extLst>
          </p:cNvPr>
          <p:cNvSpPr txBox="1"/>
          <p:nvPr/>
        </p:nvSpPr>
        <p:spPr>
          <a:xfrm>
            <a:off x="119336" y="1484784"/>
            <a:ext cx="33442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Se </a:t>
            </a:r>
            <a:r>
              <a:rPr lang="it-IT" sz="2000" b="1" dirty="0"/>
              <a:t>SI,</a:t>
            </a:r>
            <a:r>
              <a:rPr lang="it-IT" sz="2000" dirty="0"/>
              <a:t> l’atleta verrà sottoposto </a:t>
            </a:r>
          </a:p>
          <a:p>
            <a:r>
              <a:rPr lang="it-IT" sz="2000" dirty="0"/>
              <a:t>a specifici test di valutazione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DD36547-C653-4A2D-A13F-271529ED0CB1}"/>
              </a:ext>
            </a:extLst>
          </p:cNvPr>
          <p:cNvSpPr txBox="1"/>
          <p:nvPr/>
        </p:nvSpPr>
        <p:spPr>
          <a:xfrm>
            <a:off x="8472264" y="1379668"/>
            <a:ext cx="38806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C00000"/>
                </a:solidFill>
              </a:rPr>
              <a:t>Se </a:t>
            </a:r>
            <a:r>
              <a:rPr lang="it-IT" sz="2000" b="1" dirty="0">
                <a:solidFill>
                  <a:srgbClr val="C00000"/>
                </a:solidFill>
              </a:rPr>
              <a:t>NO </a:t>
            </a:r>
            <a:r>
              <a:rPr lang="it-IT" sz="2000" dirty="0">
                <a:solidFill>
                  <a:srgbClr val="C00000"/>
                </a:solidFill>
              </a:rPr>
              <a:t>, l’atleta sarà dichiarato non elegibile e la classificazione verrà terminata 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0FDBF923-481B-4193-AC8D-888D16C66FB1}"/>
              </a:ext>
            </a:extLst>
          </p:cNvPr>
          <p:cNvCxnSpPr/>
          <p:nvPr/>
        </p:nvCxnSpPr>
        <p:spPr>
          <a:xfrm flipH="1">
            <a:off x="3740837" y="1846565"/>
            <a:ext cx="80699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2580D1DC-82A3-4854-8EB8-4CD1E27B7316}"/>
              </a:ext>
            </a:extLst>
          </p:cNvPr>
          <p:cNvCxnSpPr/>
          <p:nvPr/>
        </p:nvCxnSpPr>
        <p:spPr>
          <a:xfrm>
            <a:off x="7644172" y="1841333"/>
            <a:ext cx="75608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D1A61F5-3391-4646-8E6E-BCC77D7400C5}"/>
              </a:ext>
            </a:extLst>
          </p:cNvPr>
          <p:cNvSpPr txBox="1"/>
          <p:nvPr/>
        </p:nvSpPr>
        <p:spPr>
          <a:xfrm>
            <a:off x="3083246" y="2854677"/>
            <a:ext cx="63348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200" b="1" cap="small" dirty="0">
                <a:solidFill>
                  <a:schemeClr val="accent5">
                    <a:lumMod val="75000"/>
                  </a:schemeClr>
                </a:solidFill>
              </a:rPr>
              <a:t>Per ogni batteria di test verrà assegnato un punteggio</a:t>
            </a:r>
          </a:p>
          <a:p>
            <a:pPr algn="ctr"/>
            <a:r>
              <a:rPr lang="it-IT" sz="2200" b="1" cap="small" dirty="0">
                <a:solidFill>
                  <a:schemeClr val="accent5">
                    <a:lumMod val="75000"/>
                  </a:schemeClr>
                </a:solidFill>
              </a:rPr>
              <a:t>che indicherà un cluster 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8E43692F-0161-4418-A779-BD80D68D5E5D}"/>
              </a:ext>
            </a:extLst>
          </p:cNvPr>
          <p:cNvSpPr txBox="1"/>
          <p:nvPr/>
        </p:nvSpPr>
        <p:spPr>
          <a:xfrm>
            <a:off x="443713" y="4150846"/>
            <a:ext cx="285341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ARTI INFERIORI</a:t>
            </a:r>
          </a:p>
          <a:p>
            <a:pPr algn="ctr"/>
            <a:r>
              <a:rPr lang="it-IT" dirty="0">
                <a:solidFill>
                  <a:srgbClr val="0070C0"/>
                </a:solidFill>
              </a:rPr>
              <a:t>Punteggio tra 0 e 28</a:t>
            </a:r>
          </a:p>
          <a:p>
            <a:endParaRPr lang="it-IT" dirty="0"/>
          </a:p>
          <a:p>
            <a:r>
              <a:rPr lang="it-IT" dirty="0"/>
              <a:t>Cluster 1 (0-2 punti)</a:t>
            </a:r>
          </a:p>
          <a:p>
            <a:r>
              <a:rPr lang="it-IT" dirty="0"/>
              <a:t>Cluster 2 (3-17 punti)</a:t>
            </a:r>
          </a:p>
          <a:p>
            <a:r>
              <a:rPr lang="it-IT" dirty="0"/>
              <a:t>Cluster 3 (18-24 punti)</a:t>
            </a:r>
          </a:p>
          <a:p>
            <a:endParaRPr lang="it-IT" dirty="0"/>
          </a:p>
          <a:p>
            <a:r>
              <a:rPr lang="it-IT" dirty="0"/>
              <a:t>Se l'atleta ha più di 24 punti,</a:t>
            </a:r>
          </a:p>
          <a:p>
            <a:r>
              <a:rPr lang="it-IT" dirty="0"/>
              <a:t> non è ammissibile</a:t>
            </a:r>
          </a:p>
        </p:txBody>
      </p:sp>
      <p:sp>
        <p:nvSpPr>
          <p:cNvPr id="27" name="Rettangolo con angoli arrotondati 26">
            <a:extLst>
              <a:ext uri="{FF2B5EF4-FFF2-40B4-BE49-F238E27FC236}">
                <a16:creationId xmlns:a16="http://schemas.microsoft.com/office/drawing/2014/main" id="{8EC63685-FFBF-4226-AFCE-97FB6551356A}"/>
              </a:ext>
            </a:extLst>
          </p:cNvPr>
          <p:cNvSpPr/>
          <p:nvPr/>
        </p:nvSpPr>
        <p:spPr>
          <a:xfrm>
            <a:off x="335360" y="4006830"/>
            <a:ext cx="3312368" cy="2707154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DC746DC6-A7C9-49C2-93DF-10D8BDBCA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4778F9DD-026A-4391-BD11-0BACEF0A9DA6}"/>
              </a:ext>
            </a:extLst>
          </p:cNvPr>
          <p:cNvSpPr txBox="1"/>
          <p:nvPr/>
        </p:nvSpPr>
        <p:spPr>
          <a:xfrm>
            <a:off x="443713" y="4068557"/>
            <a:ext cx="320401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000" b="1" dirty="0">
                <a:solidFill>
                  <a:schemeClr val="bg1"/>
                </a:solidFill>
                <a:latin typeface="inherit"/>
              </a:rPr>
              <a:t>ARTI INFERIORI</a:t>
            </a:r>
            <a:endParaRPr lang="it-IT" altLang="it-IT" sz="2000" dirty="0">
              <a:solidFill>
                <a:srgbClr val="222222"/>
              </a:solidFill>
              <a:latin typeface="inherit"/>
            </a:endParaRPr>
          </a:p>
          <a:p>
            <a:pPr algn="ctr"/>
            <a:r>
              <a:rPr lang="it-IT" altLang="it-IT" sz="2200" b="1" cap="small" dirty="0">
                <a:solidFill>
                  <a:schemeClr val="bg1"/>
                </a:solidFill>
                <a:latin typeface="inherit"/>
              </a:rPr>
              <a:t>Punteggio tra 0 e 28 </a:t>
            </a:r>
          </a:p>
          <a:p>
            <a:endParaRPr lang="it-IT" altLang="it-IT" b="1" dirty="0">
              <a:solidFill>
                <a:schemeClr val="bg1"/>
              </a:solidFill>
              <a:latin typeface="inheri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  <a:latin typeface="inherit"/>
              </a:rPr>
              <a:t>Cluster 1 (0-2 punti)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  <a:latin typeface="inherit"/>
              </a:rPr>
              <a:t>Cluster 2 (3-17 punti)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  <a:latin typeface="inherit"/>
              </a:rPr>
              <a:t>Cluster 3 (18-24 punti) </a:t>
            </a:r>
          </a:p>
          <a:p>
            <a:endParaRPr lang="it-IT" altLang="it-IT" b="1" dirty="0">
              <a:solidFill>
                <a:schemeClr val="bg1"/>
              </a:solidFill>
              <a:latin typeface="inherit"/>
            </a:endParaRPr>
          </a:p>
          <a:p>
            <a:pPr algn="ctr"/>
            <a:r>
              <a:rPr lang="it-IT" altLang="it-IT" b="1" dirty="0">
                <a:solidFill>
                  <a:schemeClr val="bg1"/>
                </a:solidFill>
                <a:latin typeface="inherit"/>
              </a:rPr>
              <a:t>Se l'atleta ha più di 24 punti,  </a:t>
            </a:r>
          </a:p>
          <a:p>
            <a:pPr algn="ctr"/>
            <a:r>
              <a:rPr lang="it-IT" altLang="it-IT" b="1" dirty="0">
                <a:solidFill>
                  <a:schemeClr val="bg1"/>
                </a:solidFill>
                <a:latin typeface="inherit"/>
              </a:rPr>
              <a:t>non è ammissibile</a:t>
            </a:r>
            <a:r>
              <a:rPr lang="it-IT" altLang="it-IT" sz="1000" b="1" dirty="0">
                <a:solidFill>
                  <a:schemeClr val="bg1"/>
                </a:solidFill>
              </a:rPr>
              <a:t> </a:t>
            </a:r>
            <a:endParaRPr lang="it-IT" altLang="it-IT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it-IT" dirty="0"/>
          </a:p>
        </p:txBody>
      </p:sp>
      <p:sp>
        <p:nvSpPr>
          <p:cNvPr id="31" name="Rettangolo con angoli arrotondati 30">
            <a:extLst>
              <a:ext uri="{FF2B5EF4-FFF2-40B4-BE49-F238E27FC236}">
                <a16:creationId xmlns:a16="http://schemas.microsoft.com/office/drawing/2014/main" id="{B064148B-DA96-43E1-B773-85E267C10FE2}"/>
              </a:ext>
            </a:extLst>
          </p:cNvPr>
          <p:cNvSpPr/>
          <p:nvPr/>
        </p:nvSpPr>
        <p:spPr>
          <a:xfrm>
            <a:off x="4799856" y="4005064"/>
            <a:ext cx="3312368" cy="2707154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D6046061-B8DA-458F-A762-C33D80276DBB}"/>
              </a:ext>
            </a:extLst>
          </p:cNvPr>
          <p:cNvSpPr txBox="1"/>
          <p:nvPr/>
        </p:nvSpPr>
        <p:spPr>
          <a:xfrm>
            <a:off x="4908209" y="4066791"/>
            <a:ext cx="320401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cap="all" dirty="0">
                <a:solidFill>
                  <a:schemeClr val="bg1"/>
                </a:solidFill>
                <a:latin typeface="inherit"/>
              </a:rPr>
              <a:t>Tronco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200" b="1" cap="small" dirty="0">
                <a:solidFill>
                  <a:schemeClr val="bg1"/>
                </a:solidFill>
                <a:latin typeface="inherit"/>
              </a:rPr>
              <a:t>Punteggio tra 0 e 84 punti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200" b="1" dirty="0">
              <a:solidFill>
                <a:schemeClr val="bg1"/>
              </a:solidFill>
              <a:latin typeface="inherit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  <a:latin typeface="inherit"/>
              </a:rPr>
              <a:t>Cluster 1 (0-16 punti)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  <a:latin typeface="inherit"/>
              </a:rPr>
              <a:t>Cluster 2 (17-68 punti)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  <a:latin typeface="inherit"/>
              </a:rPr>
              <a:t>Cluster 3 (69-84 punti</a:t>
            </a:r>
            <a:r>
              <a:rPr lang="it-IT" altLang="it-IT" sz="1000" b="1" dirty="0">
                <a:solidFill>
                  <a:schemeClr val="bg1"/>
                </a:solidFill>
              </a:rPr>
              <a:t> </a:t>
            </a:r>
            <a:endParaRPr lang="it-IT" altLang="it-IT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it-IT" dirty="0"/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id="{DB1263D5-6F3D-489F-878C-DD6CABEF0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ttangolo con angoli arrotondati 33">
            <a:extLst>
              <a:ext uri="{FF2B5EF4-FFF2-40B4-BE49-F238E27FC236}">
                <a16:creationId xmlns:a16="http://schemas.microsoft.com/office/drawing/2014/main" id="{0B74069E-4A94-452A-BB95-F83E2EEF0F56}"/>
              </a:ext>
            </a:extLst>
          </p:cNvPr>
          <p:cNvSpPr/>
          <p:nvPr/>
        </p:nvSpPr>
        <p:spPr>
          <a:xfrm>
            <a:off x="8616280" y="4005064"/>
            <a:ext cx="3312368" cy="2707154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90F92910-E21B-4664-9DC7-6375C26DB482}"/>
              </a:ext>
            </a:extLst>
          </p:cNvPr>
          <p:cNvSpPr txBox="1"/>
          <p:nvPr/>
        </p:nvSpPr>
        <p:spPr>
          <a:xfrm>
            <a:off x="8724633" y="4066791"/>
            <a:ext cx="320401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cap="all" dirty="0">
                <a:solidFill>
                  <a:schemeClr val="bg1"/>
                </a:solidFill>
                <a:latin typeface="inherit"/>
              </a:rPr>
              <a:t>Tecnica Kayak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200" b="1" cap="small" dirty="0">
                <a:solidFill>
                  <a:schemeClr val="bg1"/>
                </a:solidFill>
                <a:latin typeface="inherit"/>
              </a:rPr>
              <a:t>Punteggio tra 0 e 12 punti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altLang="it-IT" sz="2000" b="1" cap="small" dirty="0">
              <a:solidFill>
                <a:schemeClr val="bg1"/>
              </a:solidFill>
              <a:latin typeface="inherit"/>
            </a:endParaRP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  <a:latin typeface="inherit"/>
              </a:rPr>
              <a:t>Cluster 1 (0-3 punti) 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  <a:latin typeface="inherit"/>
              </a:rPr>
              <a:t>Cluster 2 (4-8 punti) 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  <a:latin typeface="inherit"/>
              </a:rPr>
              <a:t>Cluster 3 (9-12 punti</a:t>
            </a:r>
            <a:r>
              <a:rPr lang="it-IT" altLang="it-IT" sz="1000" b="1" dirty="0">
                <a:solidFill>
                  <a:schemeClr val="bg1"/>
                </a:solidFill>
              </a:rPr>
              <a:t> </a:t>
            </a:r>
            <a:endParaRPr lang="it-IT" altLang="it-IT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it-IT" dirty="0"/>
          </a:p>
        </p:txBody>
      </p:sp>
      <p:sp>
        <p:nvSpPr>
          <p:cNvPr id="36" name="Rectangle 3">
            <a:extLst>
              <a:ext uri="{FF2B5EF4-FFF2-40B4-BE49-F238E27FC236}">
                <a16:creationId xmlns:a16="http://schemas.microsoft.com/office/drawing/2014/main" id="{ED2CA42A-CD48-4196-B82F-42304FF66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D5DB9FFD-5634-4B68-A10D-0C7C36CA2B59}"/>
              </a:ext>
            </a:extLst>
          </p:cNvPr>
          <p:cNvSpPr txBox="1"/>
          <p:nvPr/>
        </p:nvSpPr>
        <p:spPr>
          <a:xfrm>
            <a:off x="160535" y="211278"/>
            <a:ext cx="208823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500" dirty="0">
                <a:solidFill>
                  <a:srgbClr val="00B0F0"/>
                </a:solidFill>
                <a:latin typeface="inherit"/>
              </a:rPr>
              <a:t>KAYAK</a:t>
            </a:r>
          </a:p>
        </p:txBody>
      </p:sp>
    </p:spTree>
    <p:extLst>
      <p:ext uri="{BB962C8B-B14F-4D97-AF65-F5344CB8AC3E}">
        <p14:creationId xmlns:p14="http://schemas.microsoft.com/office/powerpoint/2010/main" val="2640375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02B155C-9479-4042-9C37-DA36BEF45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E17B3475-1A53-446A-B574-A038305FD6AC}"/>
              </a:ext>
            </a:extLst>
          </p:cNvPr>
          <p:cNvSpPr/>
          <p:nvPr/>
        </p:nvSpPr>
        <p:spPr>
          <a:xfrm>
            <a:off x="0" y="40786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C50F6F3-628C-409F-A011-4AB3C76AEBBE}"/>
              </a:ext>
            </a:extLst>
          </p:cNvPr>
          <p:cNvSpPr txBox="1"/>
          <p:nvPr/>
        </p:nvSpPr>
        <p:spPr>
          <a:xfrm>
            <a:off x="160535" y="211278"/>
            <a:ext cx="208823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500" dirty="0">
                <a:solidFill>
                  <a:srgbClr val="00B0F0"/>
                </a:solidFill>
                <a:latin typeface="inherit"/>
              </a:rPr>
              <a:t>KAYAK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7CBA069B-3076-4825-8F10-9CFB1615AF4F}"/>
              </a:ext>
            </a:extLst>
          </p:cNvPr>
          <p:cNvSpPr/>
          <p:nvPr/>
        </p:nvSpPr>
        <p:spPr>
          <a:xfrm>
            <a:off x="3071664" y="969805"/>
            <a:ext cx="6084676" cy="123232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La somma dei punti (ogni cluster) delle 3 batterie di test determinerà la classe nella quale competerà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ADDDD594-9C63-475B-B802-25BD0A25E020}"/>
              </a:ext>
            </a:extLst>
          </p:cNvPr>
          <p:cNvSpPr/>
          <p:nvPr/>
        </p:nvSpPr>
        <p:spPr>
          <a:xfrm>
            <a:off x="1727247" y="2677698"/>
            <a:ext cx="936104" cy="79208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985C7F20-6576-4220-8E7C-70983DA1E6F0}"/>
              </a:ext>
            </a:extLst>
          </p:cNvPr>
          <p:cNvSpPr/>
          <p:nvPr/>
        </p:nvSpPr>
        <p:spPr>
          <a:xfrm>
            <a:off x="5627948" y="2697908"/>
            <a:ext cx="936104" cy="79208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A92713D2-0F36-4CC1-BAEB-1FB35F05F302}"/>
              </a:ext>
            </a:extLst>
          </p:cNvPr>
          <p:cNvSpPr/>
          <p:nvPr/>
        </p:nvSpPr>
        <p:spPr>
          <a:xfrm>
            <a:off x="9516380" y="2697908"/>
            <a:ext cx="936104" cy="79208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F80AA17E-E6C5-4FFC-8E67-0A978D736954}"/>
              </a:ext>
            </a:extLst>
          </p:cNvPr>
          <p:cNvCxnSpPr/>
          <p:nvPr/>
        </p:nvCxnSpPr>
        <p:spPr>
          <a:xfrm>
            <a:off x="2207568" y="3634012"/>
            <a:ext cx="0" cy="731092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D1EEEC68-70EC-4A1B-A8AF-CE80F16FC948}"/>
              </a:ext>
            </a:extLst>
          </p:cNvPr>
          <p:cNvCxnSpPr/>
          <p:nvPr/>
        </p:nvCxnSpPr>
        <p:spPr>
          <a:xfrm>
            <a:off x="6096000" y="3645024"/>
            <a:ext cx="0" cy="731092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AB8B1ABC-BEFF-4E6D-87BD-AE1DB8213F67}"/>
              </a:ext>
            </a:extLst>
          </p:cNvPr>
          <p:cNvCxnSpPr/>
          <p:nvPr/>
        </p:nvCxnSpPr>
        <p:spPr>
          <a:xfrm>
            <a:off x="9984432" y="3645024"/>
            <a:ext cx="0" cy="731092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C77AF1B9-76AC-4F05-9245-D93997C50E4B}"/>
              </a:ext>
            </a:extLst>
          </p:cNvPr>
          <p:cNvSpPr/>
          <p:nvPr/>
        </p:nvSpPr>
        <p:spPr>
          <a:xfrm>
            <a:off x="911424" y="4581128"/>
            <a:ext cx="2520278" cy="938719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2386CD6-2E61-40B3-928E-D9B085AA9E84}"/>
              </a:ext>
            </a:extLst>
          </p:cNvPr>
          <p:cNvSpPr/>
          <p:nvPr/>
        </p:nvSpPr>
        <p:spPr>
          <a:xfrm>
            <a:off x="4835861" y="4655873"/>
            <a:ext cx="2520278" cy="938719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78A0FF26-251C-4606-8FBF-C2B48415EBA8}"/>
              </a:ext>
            </a:extLst>
          </p:cNvPr>
          <p:cNvSpPr/>
          <p:nvPr/>
        </p:nvSpPr>
        <p:spPr>
          <a:xfrm>
            <a:off x="8724293" y="4581127"/>
            <a:ext cx="2520278" cy="938719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D590779-2B51-40C9-BDCF-14A12AC53207}"/>
              </a:ext>
            </a:extLst>
          </p:cNvPr>
          <p:cNvSpPr txBox="1"/>
          <p:nvPr/>
        </p:nvSpPr>
        <p:spPr>
          <a:xfrm>
            <a:off x="1775520" y="2780928"/>
            <a:ext cx="815821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000" b="1" dirty="0">
                <a:solidFill>
                  <a:schemeClr val="bg1"/>
                </a:solidFill>
              </a:rPr>
              <a:t>KL1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C208EEA-9A65-4158-83EC-26EA47D0F227}"/>
              </a:ext>
            </a:extLst>
          </p:cNvPr>
          <p:cNvSpPr txBox="1"/>
          <p:nvPr/>
        </p:nvSpPr>
        <p:spPr>
          <a:xfrm>
            <a:off x="5681955" y="2808801"/>
            <a:ext cx="8158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b="1" dirty="0">
                <a:solidFill>
                  <a:schemeClr val="bg1"/>
                </a:solidFill>
              </a:rPr>
              <a:t>KL2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4D0BF37-ABF2-42DD-A428-538375E06389}"/>
              </a:ext>
            </a:extLst>
          </p:cNvPr>
          <p:cNvSpPr txBox="1"/>
          <p:nvPr/>
        </p:nvSpPr>
        <p:spPr>
          <a:xfrm>
            <a:off x="9576521" y="2827827"/>
            <a:ext cx="8158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b="1" dirty="0">
                <a:solidFill>
                  <a:schemeClr val="bg1"/>
                </a:solidFill>
              </a:rPr>
              <a:t>KL3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EDE0D0A-54EE-47B7-B025-E1C46FBC1940}"/>
              </a:ext>
            </a:extLst>
          </p:cNvPr>
          <p:cNvSpPr txBox="1"/>
          <p:nvPr/>
        </p:nvSpPr>
        <p:spPr>
          <a:xfrm>
            <a:off x="1204651" y="4742834"/>
            <a:ext cx="2005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cap="small" dirty="0">
                <a:solidFill>
                  <a:schemeClr val="bg1"/>
                </a:solidFill>
              </a:rPr>
              <a:t>3 PUNTI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CA6DFA6-48EF-4B68-B342-E431639F824C}"/>
              </a:ext>
            </a:extLst>
          </p:cNvPr>
          <p:cNvSpPr txBox="1"/>
          <p:nvPr/>
        </p:nvSpPr>
        <p:spPr>
          <a:xfrm>
            <a:off x="4853863" y="4788876"/>
            <a:ext cx="252027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cap="small" dirty="0">
                <a:solidFill>
                  <a:schemeClr val="bg1"/>
                </a:solidFill>
              </a:rPr>
              <a:t>DA 4 A 7 PUNTI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DABA8DA-5E15-4F84-8DEC-A3AA873CE7ED}"/>
              </a:ext>
            </a:extLst>
          </p:cNvPr>
          <p:cNvSpPr txBox="1"/>
          <p:nvPr/>
        </p:nvSpPr>
        <p:spPr>
          <a:xfrm>
            <a:off x="8810888" y="4581127"/>
            <a:ext cx="2347086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cap="small" dirty="0">
                <a:solidFill>
                  <a:schemeClr val="bg1"/>
                </a:solidFill>
              </a:rPr>
              <a:t>DA 8 A 9</a:t>
            </a:r>
          </a:p>
          <a:p>
            <a:pPr algn="ctr"/>
            <a:r>
              <a:rPr lang="it-IT" sz="2800" b="1" cap="small" dirty="0">
                <a:solidFill>
                  <a:schemeClr val="bg1"/>
                </a:solidFill>
              </a:rPr>
              <a:t>PUNTI</a:t>
            </a: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9EDB39CE-F3D8-4323-86F3-25C54FA00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" y="5964330"/>
            <a:ext cx="8796863" cy="887002"/>
          </a:xfrm>
          <a:prstGeom prst="rect">
            <a:avLst/>
          </a:prstGeom>
        </p:spPr>
      </p:pic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17C7EEEC-1E84-4301-BC28-7BDF6800EE1B}"/>
              </a:ext>
            </a:extLst>
          </p:cNvPr>
          <p:cNvSpPr txBox="1">
            <a:spLocks/>
          </p:cNvSpPr>
          <p:nvPr/>
        </p:nvSpPr>
        <p:spPr>
          <a:xfrm>
            <a:off x="5828693" y="645208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>
                <a:solidFill>
                  <a:schemeClr val="bg1">
                    <a:lumMod val="65000"/>
                  </a:schemeClr>
                </a:solidFill>
              </a:rPr>
              <a:t>International Canoe Federation - PARACANOE</a:t>
            </a:r>
            <a:endParaRPr lang="pt-BR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545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tangolo con angoli arrotondati 25">
            <a:extLst>
              <a:ext uri="{FF2B5EF4-FFF2-40B4-BE49-F238E27FC236}">
                <a16:creationId xmlns:a16="http://schemas.microsoft.com/office/drawing/2014/main" id="{B9CFEF55-4405-4A7D-AAC8-034B4E4D50A3}"/>
              </a:ext>
            </a:extLst>
          </p:cNvPr>
          <p:cNvSpPr/>
          <p:nvPr/>
        </p:nvSpPr>
        <p:spPr>
          <a:xfrm>
            <a:off x="443713" y="4150846"/>
            <a:ext cx="2853410" cy="25853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2F86C96-3210-4DF2-B181-1E6854AF2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11DB68D-4B83-4152-A286-A1B2E09E9DDE}"/>
              </a:ext>
            </a:extLst>
          </p:cNvPr>
          <p:cNvSpPr/>
          <p:nvPr/>
        </p:nvSpPr>
        <p:spPr>
          <a:xfrm>
            <a:off x="-2468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L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F7260A57-5D54-4821-AF16-E44FDC613952}"/>
              </a:ext>
            </a:extLst>
          </p:cNvPr>
          <p:cNvSpPr/>
          <p:nvPr/>
        </p:nvSpPr>
        <p:spPr>
          <a:xfrm>
            <a:off x="4439816" y="135212"/>
            <a:ext cx="3348109" cy="9361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6CB5F72-0550-4D40-BFF5-1550119CEAD5}"/>
              </a:ext>
            </a:extLst>
          </p:cNvPr>
          <p:cNvSpPr txBox="1"/>
          <p:nvPr/>
        </p:nvSpPr>
        <p:spPr>
          <a:xfrm>
            <a:off x="4677296" y="116632"/>
            <a:ext cx="2945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cap="small" dirty="0">
                <a:solidFill>
                  <a:schemeClr val="bg1"/>
                </a:solidFill>
                <a:latin typeface="inherit"/>
              </a:rPr>
              <a:t>Criterio minimo di </a:t>
            </a:r>
          </a:p>
          <a:p>
            <a:pPr algn="ctr"/>
            <a:r>
              <a:rPr lang="it-IT" sz="2800" b="1" cap="small" dirty="0" err="1">
                <a:solidFill>
                  <a:schemeClr val="bg1"/>
                </a:solidFill>
                <a:latin typeface="inherit"/>
              </a:rPr>
              <a:t>elegibilità</a:t>
            </a:r>
            <a:r>
              <a:rPr lang="it-IT" sz="2800" b="1" cap="small" dirty="0">
                <a:solidFill>
                  <a:schemeClr val="bg1"/>
                </a:solidFill>
                <a:latin typeface="inherit"/>
              </a:rPr>
              <a:t> </a:t>
            </a:r>
          </a:p>
        </p:txBody>
      </p:sp>
      <p:sp>
        <p:nvSpPr>
          <p:cNvPr id="27" name="Rettangolo con angoli arrotondati 26">
            <a:extLst>
              <a:ext uri="{FF2B5EF4-FFF2-40B4-BE49-F238E27FC236}">
                <a16:creationId xmlns:a16="http://schemas.microsoft.com/office/drawing/2014/main" id="{8EC63685-FFBF-4226-AFCE-97FB6551356A}"/>
              </a:ext>
            </a:extLst>
          </p:cNvPr>
          <p:cNvSpPr/>
          <p:nvPr/>
        </p:nvSpPr>
        <p:spPr>
          <a:xfrm>
            <a:off x="335360" y="1414542"/>
            <a:ext cx="3312368" cy="2707154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DC746DC6-A7C9-49C2-93DF-10D8BDBCA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4778F9DD-026A-4391-BD11-0BACEF0A9DA6}"/>
              </a:ext>
            </a:extLst>
          </p:cNvPr>
          <p:cNvSpPr txBox="1"/>
          <p:nvPr/>
        </p:nvSpPr>
        <p:spPr>
          <a:xfrm>
            <a:off x="335360" y="1638094"/>
            <a:ext cx="320401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200" b="1" dirty="0">
                <a:solidFill>
                  <a:schemeClr val="accent5">
                    <a:lumMod val="75000"/>
                  </a:schemeClr>
                </a:solidFill>
                <a:latin typeface="inherit"/>
              </a:rPr>
              <a:t>ARTI INFERIORI</a:t>
            </a:r>
          </a:p>
          <a:p>
            <a:pPr algn="ctr"/>
            <a:endParaRPr lang="it-IT" altLang="it-IT" sz="2000" b="1" dirty="0">
              <a:solidFill>
                <a:schemeClr val="accent5">
                  <a:lumMod val="75000"/>
                </a:schemeClr>
              </a:solidFill>
              <a:latin typeface="inherit"/>
            </a:endParaRPr>
          </a:p>
          <a:p>
            <a:pPr algn="ctr"/>
            <a:r>
              <a:rPr lang="it-IT" sz="2000" b="1" dirty="0">
                <a:solidFill>
                  <a:schemeClr val="accent5">
                    <a:lumMod val="75000"/>
                  </a:schemeClr>
                </a:solidFill>
              </a:rPr>
              <a:t>Il punteggio è di 4 punti o meno(perdita di 10 punti)</a:t>
            </a:r>
          </a:p>
          <a:p>
            <a:pPr algn="ctr"/>
            <a:r>
              <a:rPr lang="it-IT" sz="2000" b="1" dirty="0">
                <a:solidFill>
                  <a:schemeClr val="accent5">
                    <a:lumMod val="75000"/>
                  </a:schemeClr>
                </a:solidFill>
              </a:rPr>
              <a:t> su un arto inferiore</a:t>
            </a:r>
          </a:p>
        </p:txBody>
      </p:sp>
      <p:sp>
        <p:nvSpPr>
          <p:cNvPr id="31" name="Rettangolo con angoli arrotondati 30">
            <a:extLst>
              <a:ext uri="{FF2B5EF4-FFF2-40B4-BE49-F238E27FC236}">
                <a16:creationId xmlns:a16="http://schemas.microsoft.com/office/drawing/2014/main" id="{B064148B-DA96-43E1-B773-85E267C10FE2}"/>
              </a:ext>
            </a:extLst>
          </p:cNvPr>
          <p:cNvSpPr/>
          <p:nvPr/>
        </p:nvSpPr>
        <p:spPr>
          <a:xfrm>
            <a:off x="4677296" y="1412776"/>
            <a:ext cx="3312368" cy="2707154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D6046061-B8DA-458F-A762-C33D80276DBB}"/>
              </a:ext>
            </a:extLst>
          </p:cNvPr>
          <p:cNvSpPr txBox="1"/>
          <p:nvPr/>
        </p:nvSpPr>
        <p:spPr>
          <a:xfrm>
            <a:off x="4731472" y="1543022"/>
            <a:ext cx="32040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200" b="1" dirty="0">
                <a:solidFill>
                  <a:schemeClr val="accent5">
                    <a:lumMod val="75000"/>
                  </a:schemeClr>
                </a:solidFill>
                <a:latin typeface="inherit"/>
              </a:rPr>
              <a:t>ARTI INFERIORI</a:t>
            </a:r>
          </a:p>
          <a:p>
            <a:pPr algn="ctr"/>
            <a:endParaRPr lang="it-IT" altLang="it-IT" b="1" dirty="0">
              <a:solidFill>
                <a:schemeClr val="accent5">
                  <a:lumMod val="75000"/>
                </a:schemeClr>
              </a:solidFill>
              <a:latin typeface="inherit"/>
            </a:endParaRPr>
          </a:p>
          <a:p>
            <a:pPr algn="ctr"/>
            <a:r>
              <a:rPr lang="it-IT" sz="2000" b="1" dirty="0">
                <a:solidFill>
                  <a:schemeClr val="accent5">
                    <a:lumMod val="75000"/>
                  </a:schemeClr>
                </a:solidFill>
              </a:rPr>
              <a:t>Il punteggio è di 17 punti o meno</a:t>
            </a:r>
          </a:p>
          <a:p>
            <a:pPr algn="ctr"/>
            <a:r>
              <a:rPr lang="it-IT" sz="2000" b="1" dirty="0">
                <a:solidFill>
                  <a:schemeClr val="accent5">
                    <a:lumMod val="75000"/>
                  </a:schemeClr>
                </a:solidFill>
              </a:rPr>
              <a:t> (perdita di 11 punti)</a:t>
            </a:r>
          </a:p>
          <a:p>
            <a:pPr algn="ctr"/>
            <a:r>
              <a:rPr lang="it-IT" sz="2000" b="1" dirty="0">
                <a:solidFill>
                  <a:schemeClr val="accent5">
                    <a:lumMod val="75000"/>
                  </a:schemeClr>
                </a:solidFill>
              </a:rPr>
              <a:t>su due arti inferiori</a:t>
            </a:r>
          </a:p>
          <a:p>
            <a:endParaRPr lang="it-IT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id="{DB1263D5-6F3D-489F-878C-DD6CABEF0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ttangolo con angoli arrotondati 33">
            <a:extLst>
              <a:ext uri="{FF2B5EF4-FFF2-40B4-BE49-F238E27FC236}">
                <a16:creationId xmlns:a16="http://schemas.microsoft.com/office/drawing/2014/main" id="{0B74069E-4A94-452A-BB95-F83E2EEF0F56}"/>
              </a:ext>
            </a:extLst>
          </p:cNvPr>
          <p:cNvSpPr/>
          <p:nvPr/>
        </p:nvSpPr>
        <p:spPr>
          <a:xfrm>
            <a:off x="8616280" y="1412776"/>
            <a:ext cx="3312368" cy="2707154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90F92910-E21B-4664-9DC7-6375C26DB482}"/>
              </a:ext>
            </a:extLst>
          </p:cNvPr>
          <p:cNvSpPr txBox="1"/>
          <p:nvPr/>
        </p:nvSpPr>
        <p:spPr>
          <a:xfrm>
            <a:off x="8724633" y="1474503"/>
            <a:ext cx="3204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chemeClr val="accent5">
                    <a:lumMod val="75000"/>
                  </a:schemeClr>
                </a:solidFill>
              </a:rPr>
              <a:t>Il punteggio trasformato del tronco è pari a 10,5 punti o meno e il punteggio  di entrambe le gambe è pari a 20 punti  o meno (perdita di 7,5 punti o più al test dinamico del tronco e 8 punti o più agli arti inferiori) </a:t>
            </a:r>
          </a:p>
        </p:txBody>
      </p:sp>
      <p:sp>
        <p:nvSpPr>
          <p:cNvPr id="36" name="Rectangle 3">
            <a:extLst>
              <a:ext uri="{FF2B5EF4-FFF2-40B4-BE49-F238E27FC236}">
                <a16:creationId xmlns:a16="http://schemas.microsoft.com/office/drawing/2014/main" id="{ED2CA42A-CD48-4196-B82F-42304FF66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99C2B4F-0F89-463E-8E14-7112BDC3EC0B}"/>
              </a:ext>
            </a:extLst>
          </p:cNvPr>
          <p:cNvSpPr txBox="1"/>
          <p:nvPr/>
        </p:nvSpPr>
        <p:spPr>
          <a:xfrm>
            <a:off x="160535" y="211278"/>
            <a:ext cx="208823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500" dirty="0" err="1">
                <a:solidFill>
                  <a:srgbClr val="00B0F0"/>
                </a:solidFill>
                <a:latin typeface="inherit"/>
              </a:rPr>
              <a:t>Va’a</a:t>
            </a:r>
            <a:endParaRPr lang="it-IT" sz="5500" dirty="0">
              <a:solidFill>
                <a:srgbClr val="00B0F0"/>
              </a:solidFill>
              <a:latin typeface="inherit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10BE24A2-31F8-4BD2-95F4-B3738CAA11FE}"/>
              </a:ext>
            </a:extLst>
          </p:cNvPr>
          <p:cNvSpPr txBox="1"/>
          <p:nvPr/>
        </p:nvSpPr>
        <p:spPr>
          <a:xfrm>
            <a:off x="443713" y="4530255"/>
            <a:ext cx="40272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B050"/>
                </a:solidFill>
              </a:rPr>
              <a:t>Se </a:t>
            </a:r>
            <a:r>
              <a:rPr lang="it-IT" sz="2000" b="1" dirty="0">
                <a:solidFill>
                  <a:srgbClr val="00B050"/>
                </a:solidFill>
              </a:rPr>
              <a:t>SI,</a:t>
            </a:r>
            <a:r>
              <a:rPr lang="it-IT" sz="2000" dirty="0">
                <a:solidFill>
                  <a:srgbClr val="00B050"/>
                </a:solidFill>
              </a:rPr>
              <a:t> l’atleta per cortesia indicare un delle opzioni riportate di seguito 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F80194CD-4C79-4B8E-B77A-548691E6D79C}"/>
              </a:ext>
            </a:extLst>
          </p:cNvPr>
          <p:cNvSpPr txBox="1"/>
          <p:nvPr/>
        </p:nvSpPr>
        <p:spPr>
          <a:xfrm>
            <a:off x="7279914" y="4523280"/>
            <a:ext cx="4714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C00000"/>
                </a:solidFill>
              </a:rPr>
              <a:t>Se </a:t>
            </a:r>
            <a:r>
              <a:rPr lang="it-IT" sz="2000" b="1" dirty="0">
                <a:solidFill>
                  <a:srgbClr val="C00000"/>
                </a:solidFill>
              </a:rPr>
              <a:t>NO </a:t>
            </a:r>
            <a:r>
              <a:rPr lang="it-IT" sz="2000" dirty="0">
                <a:solidFill>
                  <a:srgbClr val="C00000"/>
                </a:solidFill>
              </a:rPr>
              <a:t>, l’atleta sarà dichiarato non elegibile e la classificazione verrà terminata 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AC3920E8-7055-48B9-B96E-9FB8276DD516}"/>
              </a:ext>
            </a:extLst>
          </p:cNvPr>
          <p:cNvSpPr txBox="1"/>
          <p:nvPr/>
        </p:nvSpPr>
        <p:spPr>
          <a:xfrm>
            <a:off x="1559496" y="5639725"/>
            <a:ext cx="9145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222222"/>
                </a:solidFill>
                <a:latin typeface="+mj-lt"/>
              </a:rPr>
              <a:t>Dopo la conferma dei punteggi delle tre batterie di test di valutazione (tronco, gambe e tecnica </a:t>
            </a:r>
            <a:r>
              <a:rPr lang="it-IT" altLang="it-IT" sz="2000" dirty="0" err="1">
                <a:solidFill>
                  <a:srgbClr val="222222"/>
                </a:solidFill>
                <a:latin typeface="+mj-lt"/>
              </a:rPr>
              <a:t>Va’a</a:t>
            </a:r>
            <a:r>
              <a:rPr lang="it-IT" altLang="it-IT" sz="2000" dirty="0">
                <a:solidFill>
                  <a:srgbClr val="222222"/>
                </a:solidFill>
                <a:latin typeface="+mj-lt"/>
              </a:rPr>
              <a:t>), calcolati come indicato di seguito, viene attribuita all'atleta una classe</a:t>
            </a:r>
            <a:r>
              <a:rPr lang="it-IT" altLang="it-IT" sz="2000" dirty="0">
                <a:latin typeface="+mj-lt"/>
              </a:rPr>
              <a:t> 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AD74346-EBF4-451F-933D-5D66601EA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5520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676</Words>
  <Application>Microsoft Office PowerPoint</Application>
  <PresentationFormat>Widescreen</PresentationFormat>
  <Paragraphs>141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inherit</vt:lpstr>
      <vt:lpstr>Wingdings</vt:lpstr>
      <vt:lpstr>Tema do Office</vt:lpstr>
      <vt:lpstr>Modalità di classificazione dell'atleta nella Paracanoa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ACER</cp:lastModifiedBy>
  <cp:revision>65</cp:revision>
  <dcterms:created xsi:type="dcterms:W3CDTF">2017-10-13T14:42:12Z</dcterms:created>
  <dcterms:modified xsi:type="dcterms:W3CDTF">2020-05-31T07:12:55Z</dcterms:modified>
</cp:coreProperties>
</file>