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2" r:id="rId1"/>
  </p:sldMasterIdLst>
  <p:notesMasterIdLst>
    <p:notesMasterId r:id="rId15"/>
  </p:notesMasterIdLst>
  <p:sldIdLst>
    <p:sldId id="357" r:id="rId2"/>
    <p:sldId id="361" r:id="rId3"/>
    <p:sldId id="360" r:id="rId4"/>
    <p:sldId id="358" r:id="rId5"/>
    <p:sldId id="359" r:id="rId6"/>
    <p:sldId id="362" r:id="rId7"/>
    <p:sldId id="370" r:id="rId8"/>
    <p:sldId id="365" r:id="rId9"/>
    <p:sldId id="371" r:id="rId10"/>
    <p:sldId id="367" r:id="rId11"/>
    <p:sldId id="366" r:id="rId12"/>
    <p:sldId id="368" r:id="rId13"/>
    <p:sldId id="369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>
          <p15:clr>
            <a:srgbClr val="A4A3A4"/>
          </p15:clr>
        </p15:guide>
        <p15:guide id="2" pos="28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92"/>
    <a:srgbClr val="006600"/>
    <a:srgbClr val="FF0000"/>
    <a:srgbClr val="00FF00"/>
    <a:srgbClr val="EAC114"/>
    <a:srgbClr val="9FAE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9" autoAdjust="0"/>
    <p:restoredTop sz="93370" autoAdjust="0"/>
  </p:normalViewPr>
  <p:slideViewPr>
    <p:cSldViewPr snapToGrid="0" showGuides="1">
      <p:cViewPr>
        <p:scale>
          <a:sx n="116" d="100"/>
          <a:sy n="116" d="100"/>
        </p:scale>
        <p:origin x="-1578" y="-198"/>
      </p:cViewPr>
      <p:guideLst>
        <p:guide orient="horz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19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7171" name="Rectangle 8194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endParaRPr lang="ru-RU" dirty="0"/>
          </a:p>
        </p:txBody>
      </p:sp>
      <p:sp>
        <p:nvSpPr>
          <p:cNvPr id="19460" name="Rectangle 819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Notes Placeholder 1536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8197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15367" name="Slide Number Placeholder 1536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89BA206A-0D1F-4975-BECD-E879D0E853D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389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22414"/>
            <a:ext cx="7772400" cy="1294266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1357" y="4082371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8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2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412421"/>
            <a:ext cx="1971675" cy="47645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412421"/>
            <a:ext cx="5800725" cy="47645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4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64AE-0555-466C-8468-38079BFA4D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25768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83168"/>
            <a:ext cx="7886700" cy="127838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971800"/>
            <a:ext cx="7886700" cy="18605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8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899"/>
            <a:ext cx="3886200" cy="3548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91721"/>
            <a:ext cx="3886200" cy="34852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1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870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698296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690257"/>
            <a:ext cx="3868340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2698296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690257"/>
            <a:ext cx="3887391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6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10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30778"/>
            <a:ext cx="2949178" cy="13797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453243"/>
            <a:ext cx="4629150" cy="44078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10542"/>
            <a:ext cx="2949178" cy="3158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771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7106"/>
            <a:ext cx="2949178" cy="144507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47106"/>
            <a:ext cx="4629150" cy="451394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92186"/>
            <a:ext cx="2949178" cy="30768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152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/>
          <a:srcRect l="26249"/>
          <a:stretch>
            <a:fillRect/>
          </a:stretch>
        </p:blipFill>
        <p:spPr bwMode="auto">
          <a:xfrm>
            <a:off x="0" y="0"/>
            <a:ext cx="9180512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94065"/>
            <a:ext cx="7886700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00350"/>
            <a:ext cx="7886700" cy="3376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dirty="0">
          <a:solidFill>
            <a:srgbClr val="002060"/>
          </a:solidFill>
          <a:latin typeface="Etelka Light Pro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p</a:t>
            </a:r>
            <a:r>
              <a:rPr lang="fr-FR" dirty="0" smtClean="0"/>
              <a:t>ara</a:t>
            </a:r>
            <a:r>
              <a:rPr lang="hu-HU" dirty="0" smtClean="0"/>
              <a:t>kenu</a:t>
            </a:r>
            <a:r>
              <a:rPr lang="fr-FR" dirty="0" smtClean="0"/>
              <a:t> </a:t>
            </a:r>
            <a:r>
              <a:rPr lang="hu-HU" dirty="0" smtClean="0"/>
              <a:t>sportról</a:t>
            </a:r>
            <a:endParaRPr lang="x-none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512334"/>
            <a:ext cx="2923308" cy="1936218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79" y="2512333"/>
            <a:ext cx="2923311" cy="193622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07" y="4350468"/>
            <a:ext cx="2923309" cy="193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3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184" y="1494065"/>
            <a:ext cx="8929815" cy="1018268"/>
          </a:xfrm>
        </p:spPr>
        <p:txBody>
          <a:bodyPr/>
          <a:lstStyle/>
          <a:p>
            <a:r>
              <a:rPr lang="hu-HU" sz="4000" dirty="0" smtClean="0"/>
              <a:t>Beülő modulok célja a stabil ülés és az erőátvitel biztosítása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81" y="2796770"/>
            <a:ext cx="2473036" cy="185477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132" y="3326600"/>
            <a:ext cx="1766596" cy="132494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61" y="3178660"/>
            <a:ext cx="1792139" cy="319148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41" y="2740888"/>
            <a:ext cx="2063750" cy="154781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70" y="4181122"/>
            <a:ext cx="2918691" cy="218901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67"/>
          <a:stretch/>
        </p:blipFill>
        <p:spPr>
          <a:xfrm>
            <a:off x="1827858" y="4651547"/>
            <a:ext cx="2611870" cy="171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3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11" y="1494065"/>
            <a:ext cx="8723869" cy="1018268"/>
          </a:xfrm>
        </p:spPr>
        <p:txBody>
          <a:bodyPr/>
          <a:lstStyle/>
          <a:p>
            <a:r>
              <a:rPr lang="hu-HU" sz="4000" dirty="0" smtClean="0"/>
              <a:t>Hogyan kezdjük</a:t>
            </a:r>
            <a:r>
              <a:rPr lang="fr-FR" sz="4000" dirty="0" smtClean="0"/>
              <a:t>: </a:t>
            </a:r>
            <a:r>
              <a:rPr lang="hu-HU" sz="4000" dirty="0" smtClean="0"/>
              <a:t>az </a:t>
            </a:r>
            <a:r>
              <a:rPr lang="hu-HU" sz="4000" dirty="0" smtClean="0"/>
              <a:t>evezés technikája </a:t>
            </a:r>
            <a:r>
              <a:rPr lang="hu-HU" sz="4000" dirty="0" smtClean="0"/>
              <a:t>világszerte </a:t>
            </a:r>
            <a:r>
              <a:rPr lang="hu-HU" sz="4000" dirty="0" smtClean="0"/>
              <a:t>elterjedt</a:t>
            </a:r>
            <a:r>
              <a:rPr lang="fr-FR" sz="4000" dirty="0" smtClean="0"/>
              <a:t>...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2793105"/>
            <a:ext cx="2826328" cy="18826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3055748"/>
            <a:ext cx="2687781" cy="17918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062" y="4690268"/>
            <a:ext cx="3331647" cy="16529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4847603"/>
            <a:ext cx="3988304" cy="14956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40" y="3509375"/>
            <a:ext cx="4314456" cy="135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03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  <a:r>
              <a:rPr lang="fr-FR" dirty="0" smtClean="0"/>
              <a:t>Para</a:t>
            </a:r>
            <a:r>
              <a:rPr lang="hu-HU" dirty="0" smtClean="0"/>
              <a:t>kenu</a:t>
            </a:r>
            <a:r>
              <a:rPr lang="fr-FR" dirty="0" smtClean="0"/>
              <a:t> techni</a:t>
            </a:r>
            <a:r>
              <a:rPr lang="hu-HU" dirty="0" err="1" smtClean="0"/>
              <a:t>kája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Az ép versenyzők evezésének </a:t>
            </a:r>
            <a:r>
              <a:rPr lang="hu-HU" dirty="0" err="1" smtClean="0"/>
              <a:t>biomechanikáját</a:t>
            </a:r>
            <a:r>
              <a:rPr lang="hu-HU" dirty="0" smtClean="0"/>
              <a:t> követi</a:t>
            </a:r>
            <a:r>
              <a:rPr lang="fr-FR" dirty="0" smtClean="0"/>
              <a:t>.</a:t>
            </a:r>
            <a:endParaRPr lang="hu-HU" dirty="0" smtClean="0"/>
          </a:p>
          <a:p>
            <a:r>
              <a:rPr lang="hu-HU" dirty="0" smtClean="0"/>
              <a:t>A kulcs a versenyző stabil </a:t>
            </a:r>
            <a:r>
              <a:rPr lang="hu-HU" dirty="0" smtClean="0"/>
              <a:t>hajóba ültetése</a:t>
            </a:r>
            <a:r>
              <a:rPr lang="hu-HU" dirty="0" smtClean="0"/>
              <a:t>, az egyensúly érzet kialakítás és az </a:t>
            </a:r>
            <a:r>
              <a:rPr lang="hu-HU" u="sng" dirty="0" smtClean="0"/>
              <a:t>egyéni fizikai képességnek</a:t>
            </a:r>
            <a:r>
              <a:rPr lang="hu-HU" dirty="0" smtClean="0"/>
              <a:t> megfelelő erőátvitel biztosítása</a:t>
            </a:r>
            <a:endParaRPr lang="fr-FR" dirty="0" smtClean="0"/>
          </a:p>
          <a:p>
            <a:r>
              <a:rPr lang="hu-HU" dirty="0" smtClean="0"/>
              <a:t>Ne habozzunk első lépésben stabilizált hajókat, csapathajókat használni</a:t>
            </a:r>
            <a:r>
              <a:rPr lang="fr-FR" dirty="0" smtClean="0"/>
              <a:t>, </a:t>
            </a:r>
            <a:r>
              <a:rPr lang="hu-HU" dirty="0" smtClean="0"/>
              <a:t>azok segítségével tanuljuk meg a</a:t>
            </a:r>
            <a:r>
              <a:rPr lang="fr-FR" dirty="0" smtClean="0"/>
              <a:t> </a:t>
            </a:r>
            <a:r>
              <a:rPr lang="fr-FR" dirty="0"/>
              <a:t>« </a:t>
            </a:r>
            <a:r>
              <a:rPr lang="hu-HU" dirty="0" smtClean="0"/>
              <a:t>jó</a:t>
            </a:r>
            <a:r>
              <a:rPr lang="fr-FR" dirty="0"/>
              <a:t> » </a:t>
            </a:r>
            <a:r>
              <a:rPr lang="fr-FR" dirty="0" smtClean="0"/>
              <a:t>techni</a:t>
            </a:r>
            <a:r>
              <a:rPr lang="hu-HU" dirty="0" err="1" smtClean="0"/>
              <a:t>kát</a:t>
            </a:r>
            <a:r>
              <a:rPr lang="hu-HU" dirty="0" smtClean="0"/>
              <a:t>,</a:t>
            </a:r>
            <a:r>
              <a:rPr lang="fr-FR" dirty="0" smtClean="0"/>
              <a:t> </a:t>
            </a:r>
            <a:r>
              <a:rPr lang="hu-HU" dirty="0" smtClean="0"/>
              <a:t>mielőtt a </a:t>
            </a:r>
            <a:r>
              <a:rPr lang="fr-FR" dirty="0" smtClean="0"/>
              <a:t>«</a:t>
            </a:r>
            <a:r>
              <a:rPr lang="fr-FR" dirty="0"/>
              <a:t> </a:t>
            </a:r>
            <a:r>
              <a:rPr lang="fr-FR" dirty="0" smtClean="0"/>
              <a:t>paralympi</a:t>
            </a:r>
            <a:r>
              <a:rPr lang="hu-HU" dirty="0" err="1" smtClean="0"/>
              <a:t>ai</a:t>
            </a:r>
            <a:r>
              <a:rPr lang="fr-FR" dirty="0" smtClean="0"/>
              <a:t> </a:t>
            </a:r>
            <a:r>
              <a:rPr lang="fr-FR" dirty="0"/>
              <a:t>standard </a:t>
            </a:r>
            <a:r>
              <a:rPr lang="fr-FR" dirty="0" smtClean="0"/>
              <a:t>»</a:t>
            </a:r>
            <a:r>
              <a:rPr lang="hu-HU" dirty="0" smtClean="0"/>
              <a:t> hajóba </a:t>
            </a:r>
            <a:r>
              <a:rPr lang="hu-HU" dirty="0" smtClean="0"/>
              <a:t>ülne </a:t>
            </a:r>
            <a:r>
              <a:rPr lang="hu-HU" dirty="0" smtClean="0"/>
              <a:t>a sportoló. 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3314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771156"/>
            <a:ext cx="7886700" cy="1018268"/>
          </a:xfrm>
        </p:spPr>
        <p:txBody>
          <a:bodyPr/>
          <a:lstStyle/>
          <a:p>
            <a:pPr algn="ctr"/>
            <a:r>
              <a:rPr lang="hu-HU" sz="2400" dirty="0" smtClean="0"/>
              <a:t>Legyen élvezetes a </a:t>
            </a:r>
            <a:r>
              <a:rPr lang="hu-HU" sz="2400" dirty="0" err="1" smtClean="0"/>
              <a:t>parakajak</a:t>
            </a:r>
            <a:r>
              <a:rPr lang="hu-HU" sz="2400" dirty="0" smtClean="0"/>
              <a:t>/kenuzás, szolgálja </a:t>
            </a:r>
            <a:r>
              <a:rPr lang="hu-HU" sz="2400" smtClean="0"/>
              <a:t>a sportoló </a:t>
            </a:r>
            <a:r>
              <a:rPr lang="hu-HU" sz="2400" dirty="0" smtClean="0"/>
              <a:t>képességeinek fejlesztését, hogy érezhesse a vízen haladás sebességét </a:t>
            </a:r>
            <a:r>
              <a:rPr lang="fr-FR" sz="2400" dirty="0" smtClean="0"/>
              <a:t>!</a:t>
            </a:r>
            <a:endParaRPr lang="fr-FR" sz="24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36" y="3426004"/>
            <a:ext cx="3806245" cy="2537496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81" y="3426004"/>
            <a:ext cx="3936963" cy="253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6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4182" y="1579418"/>
            <a:ext cx="7961168" cy="4597544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hu-HU" dirty="0" smtClean="0"/>
              <a:t>Verseny helyszín</a:t>
            </a:r>
            <a:endParaRPr lang="fr-FR" dirty="0"/>
          </a:p>
          <a:p>
            <a:r>
              <a:rPr lang="hu-HU" dirty="0" smtClean="0"/>
              <a:t>Hajókról</a:t>
            </a:r>
            <a:endParaRPr lang="fr-FR" dirty="0"/>
          </a:p>
          <a:p>
            <a:r>
              <a:rPr lang="hu-HU" dirty="0" smtClean="0"/>
              <a:t>Az evezők</a:t>
            </a:r>
            <a:endParaRPr lang="fr-FR" dirty="0"/>
          </a:p>
          <a:p>
            <a:r>
              <a:rPr lang="hu-HU" dirty="0" smtClean="0"/>
              <a:t>Beülő modulok</a:t>
            </a:r>
            <a:endParaRPr lang="fr-FR" dirty="0"/>
          </a:p>
          <a:p>
            <a:r>
              <a:rPr lang="hu-HU" dirty="0" smtClean="0"/>
              <a:t>Hogyan kezdjük?</a:t>
            </a:r>
            <a:endParaRPr lang="fr-FR" dirty="0"/>
          </a:p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0"/>
          <a:stretch/>
        </p:blipFill>
        <p:spPr>
          <a:xfrm>
            <a:off x="3643745" y="1953106"/>
            <a:ext cx="5185931" cy="422385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169607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Verseny helyszín </a:t>
            </a:r>
            <a:r>
              <a:rPr lang="fr-FR" dirty="0" smtClean="0"/>
              <a:t>1</a:t>
            </a:r>
            <a:endParaRPr lang="x-non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00350"/>
            <a:ext cx="4026477" cy="3018559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Bárhol, nyugodt nyílt vízen</a:t>
            </a:r>
            <a:r>
              <a:rPr lang="fr-FR" dirty="0" smtClean="0"/>
              <a:t>: </a:t>
            </a:r>
            <a:r>
              <a:rPr lang="hu-HU" dirty="0" smtClean="0"/>
              <a:t>folyó, tó, öböl</a:t>
            </a:r>
            <a:r>
              <a:rPr lang="fr-FR" dirty="0" smtClean="0"/>
              <a:t>…</a:t>
            </a:r>
            <a:endParaRPr lang="fr-FR" dirty="0"/>
          </a:p>
          <a:p>
            <a:r>
              <a:rPr lang="hu-HU" dirty="0" smtClean="0"/>
              <a:t>Versenypálya</a:t>
            </a:r>
            <a:r>
              <a:rPr lang="fr-FR" dirty="0" smtClean="0"/>
              <a:t>: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200 </a:t>
            </a:r>
            <a:r>
              <a:rPr lang="fr-FR" dirty="0" smtClean="0"/>
              <a:t>m</a:t>
            </a:r>
            <a:r>
              <a:rPr lang="hu-HU" dirty="0" smtClean="0"/>
              <a:t>éter hosszú egyenes</a:t>
            </a:r>
            <a:r>
              <a:rPr lang="fr-FR" dirty="0" smtClean="0"/>
              <a:t>. </a:t>
            </a:r>
            <a:r>
              <a:rPr lang="hu-HU" dirty="0" smtClean="0"/>
              <a:t>Négy </a:t>
            </a:r>
            <a:r>
              <a:rPr lang="hu-HU" dirty="0" err="1" smtClean="0"/>
              <a:t>bólyával</a:t>
            </a:r>
            <a:r>
              <a:rPr lang="hu-HU" dirty="0" smtClean="0"/>
              <a:t> jelölt </a:t>
            </a:r>
            <a:r>
              <a:rPr lang="hu-HU" dirty="0" smtClean="0"/>
              <a:t>startvonal </a:t>
            </a:r>
            <a:r>
              <a:rPr lang="hu-HU" dirty="0" smtClean="0"/>
              <a:t>és célvonal elegendő egy kezdő </a:t>
            </a:r>
            <a:r>
              <a:rPr lang="hu-HU" dirty="0" smtClean="0"/>
              <a:t>versenypályához</a:t>
            </a:r>
            <a:r>
              <a:rPr lang="hu-HU" dirty="0" smtClean="0"/>
              <a:t>.</a:t>
            </a:r>
            <a:endParaRPr lang="fr-FR" dirty="0"/>
          </a:p>
          <a:p>
            <a:endParaRPr lang="fr-FR" dirty="0"/>
          </a:p>
          <a:p>
            <a:endParaRPr lang="x-non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874" y="2660073"/>
            <a:ext cx="4082471" cy="3061853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12137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4" r="23637" b="32341"/>
          <a:stretch/>
        </p:blipFill>
        <p:spPr>
          <a:xfrm>
            <a:off x="4994139" y="4349578"/>
            <a:ext cx="3952152" cy="182755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Verseny helyszín </a:t>
            </a:r>
            <a:r>
              <a:rPr lang="fr-FR" dirty="0" smtClean="0"/>
              <a:t>2</a:t>
            </a:r>
            <a:endParaRPr lang="x-non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12333"/>
            <a:ext cx="7032914" cy="3475326"/>
          </a:xfrm>
        </p:spPr>
        <p:txBody>
          <a:bodyPr>
            <a:normAutofit/>
          </a:bodyPr>
          <a:lstStyle/>
          <a:p>
            <a:r>
              <a:rPr lang="fr-FR" dirty="0"/>
              <a:t>8 </a:t>
            </a:r>
            <a:r>
              <a:rPr lang="hu-HU" dirty="0" smtClean="0"/>
              <a:t>vagy</a:t>
            </a:r>
            <a:r>
              <a:rPr lang="fr-FR" dirty="0" smtClean="0"/>
              <a:t> </a:t>
            </a:r>
            <a:r>
              <a:rPr lang="fr-FR" dirty="0"/>
              <a:t>9 </a:t>
            </a:r>
            <a:r>
              <a:rPr lang="hu-HU" dirty="0" smtClean="0"/>
              <a:t>sáv 10 méterenként elhelyezett </a:t>
            </a:r>
            <a:r>
              <a:rPr lang="hu-HU" dirty="0" err="1" smtClean="0"/>
              <a:t>bólyákkal</a:t>
            </a:r>
            <a:r>
              <a:rPr lang="hu-HU" dirty="0" smtClean="0"/>
              <a:t> elválasztva</a:t>
            </a:r>
            <a:endParaRPr lang="fr-FR" dirty="0"/>
          </a:p>
          <a:p>
            <a:r>
              <a:rPr lang="fr-FR" dirty="0"/>
              <a:t>9 </a:t>
            </a:r>
            <a:r>
              <a:rPr lang="fr-FR" dirty="0" smtClean="0"/>
              <a:t>m</a:t>
            </a:r>
            <a:r>
              <a:rPr lang="hu-HU" dirty="0" smtClean="0"/>
              <a:t>éter széles</a:t>
            </a:r>
          </a:p>
          <a:p>
            <a:r>
              <a:rPr lang="hu-HU" dirty="0" err="1" smtClean="0"/>
              <a:t>Autómata</a:t>
            </a:r>
            <a:r>
              <a:rPr lang="hu-HU" dirty="0" smtClean="0"/>
              <a:t> rajtgép</a:t>
            </a:r>
            <a:r>
              <a:rPr lang="fr-FR" dirty="0" smtClean="0"/>
              <a:t>, 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indításkor: „</a:t>
            </a:r>
            <a:r>
              <a:rPr lang="fr-FR" dirty="0" smtClean="0"/>
              <a:t>Ready…. Set …. Go</a:t>
            </a:r>
            <a:r>
              <a:rPr lang="hu-HU" dirty="0" smtClean="0"/>
              <a:t>” </a:t>
            </a:r>
            <a:endParaRPr lang="fr-FR" dirty="0" smtClean="0"/>
          </a:p>
          <a:p>
            <a:r>
              <a:rPr lang="fr-FR" dirty="0" smtClean="0"/>
              <a:t>200 m</a:t>
            </a:r>
            <a:r>
              <a:rPr lang="hu-HU" dirty="0" smtClean="0"/>
              <a:t>éter teljes versenyhossz a</a:t>
            </a:r>
          </a:p>
          <a:p>
            <a:pPr marL="0" indent="0">
              <a:buNone/>
            </a:pPr>
            <a:r>
              <a:rPr lang="hu-HU" dirty="0" smtClean="0"/>
              <a:t>    célvonalig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7778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Hajók</a:t>
            </a:r>
            <a:r>
              <a:rPr lang="fr-FR" dirty="0" smtClean="0"/>
              <a:t>: ka</a:t>
            </a:r>
            <a:r>
              <a:rPr lang="hu-HU" dirty="0" smtClean="0"/>
              <a:t>j</a:t>
            </a:r>
            <a:r>
              <a:rPr lang="fr-FR" dirty="0" smtClean="0"/>
              <a:t>ak </a:t>
            </a:r>
            <a:r>
              <a:rPr lang="fr-FR" dirty="0"/>
              <a:t>= K1</a:t>
            </a:r>
            <a:endParaRPr lang="x-none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082" y="2512333"/>
            <a:ext cx="3114027" cy="2076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5" y="2532567"/>
            <a:ext cx="3366655" cy="2524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199231"/>
            <a:ext cx="3269673" cy="216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3255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Hajók</a:t>
            </a:r>
            <a:r>
              <a:rPr lang="fr-FR" dirty="0" smtClean="0"/>
              <a:t>: </a:t>
            </a:r>
            <a:r>
              <a:rPr lang="fr-FR" dirty="0"/>
              <a:t>va’a= V1</a:t>
            </a:r>
            <a:endParaRPr lang="x-none" dirty="0"/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" y="2512333"/>
            <a:ext cx="3134219" cy="2297690"/>
          </a:xfr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3" y="4810023"/>
            <a:ext cx="2191166" cy="151457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98" y="2512333"/>
            <a:ext cx="5718399" cy="38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68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93" y="282998"/>
            <a:ext cx="7886700" cy="1018268"/>
          </a:xfrm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Hajó szabályok</a:t>
            </a:r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  <a:p>
            <a:endParaRPr lang="fr-FR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="" xmlns:a16="http://schemas.microsoft.com/office/drawing/2014/main" id="{0A41EF6C-2163-47C4-9A4E-D93AD1A1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68606"/>
              </p:ext>
            </p:extLst>
          </p:nvPr>
        </p:nvGraphicFramePr>
        <p:xfrm>
          <a:off x="407963" y="1301266"/>
          <a:ext cx="7886701" cy="24535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4468">
                  <a:extLst>
                    <a:ext uri="{9D8B030D-6E8A-4147-A177-3AD203B41FA5}">
                      <a16:colId xmlns="" xmlns:a16="http://schemas.microsoft.com/office/drawing/2014/main" val="443693263"/>
                    </a:ext>
                  </a:extLst>
                </a:gridCol>
                <a:gridCol w="2106108">
                  <a:extLst>
                    <a:ext uri="{9D8B030D-6E8A-4147-A177-3AD203B41FA5}">
                      <a16:colId xmlns="" xmlns:a16="http://schemas.microsoft.com/office/drawing/2014/main" val="1711864074"/>
                    </a:ext>
                  </a:extLst>
                </a:gridCol>
                <a:gridCol w="3286125">
                  <a:extLst>
                    <a:ext uri="{9D8B030D-6E8A-4147-A177-3AD203B41FA5}">
                      <a16:colId xmlns="" xmlns:a16="http://schemas.microsoft.com/office/drawing/2014/main" val="1992490792"/>
                    </a:ext>
                  </a:extLst>
                </a:gridCol>
              </a:tblGrid>
              <a:tr h="4166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Hajó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Kayak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Va´a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969791144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Max </a:t>
                      </a:r>
                      <a:r>
                        <a:rPr lang="hu-HU" sz="2000" u="none" strike="noStrike" dirty="0" smtClean="0">
                          <a:effectLst/>
                        </a:rPr>
                        <a:t>hossz</a:t>
                      </a:r>
                      <a:r>
                        <a:rPr lang="es-CL" sz="2000" u="none" strike="noStrike" dirty="0" smtClean="0">
                          <a:effectLst/>
                        </a:rPr>
                        <a:t> </a:t>
                      </a:r>
                      <a:r>
                        <a:rPr lang="es-CL" sz="2000" u="none" strike="noStrike" dirty="0">
                          <a:effectLst/>
                        </a:rPr>
                        <a:t>(cm)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520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730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962938926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Min </a:t>
                      </a:r>
                      <a:r>
                        <a:rPr lang="hu-HU" sz="2000" u="none" strike="noStrike" dirty="0" smtClean="0">
                          <a:effectLst/>
                        </a:rPr>
                        <a:t>szélesség</a:t>
                      </a:r>
                      <a:r>
                        <a:rPr lang="es-CL" sz="2000" u="none" strike="noStrike" dirty="0" smtClean="0">
                          <a:effectLst/>
                        </a:rPr>
                        <a:t> </a:t>
                      </a:r>
                      <a:r>
                        <a:rPr lang="es-CL" sz="2000" u="none" strike="noStrike" dirty="0">
                          <a:effectLst/>
                        </a:rPr>
                        <a:t>(cm)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50*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 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4046660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 </a:t>
                      </a:r>
                      <a:r>
                        <a:rPr lang="hu-H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súly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12 kg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13kg**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097767558"/>
                  </a:ext>
                </a:extLst>
              </a:tr>
              <a:tr h="405069">
                <a:tc gridSpan="3"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 smtClean="0">
                          <a:effectLst/>
                        </a:rPr>
                        <a:t>Megjegyzés</a:t>
                      </a:r>
                      <a:r>
                        <a:rPr lang="es-MX" sz="2000" u="none" strike="noStrike" dirty="0" smtClean="0">
                          <a:effectLst/>
                        </a:rPr>
                        <a:t>: </a:t>
                      </a:r>
                      <a:r>
                        <a:rPr lang="es-MX" sz="2000" u="none" strike="noStrike" dirty="0">
                          <a:effectLst/>
                        </a:rPr>
                        <a:t>* </a:t>
                      </a:r>
                      <a:r>
                        <a:rPr lang="hu-HU" sz="2000" u="none" strike="noStrike" dirty="0" smtClean="0">
                          <a:effectLst/>
                        </a:rPr>
                        <a:t>a hajótest </a:t>
                      </a:r>
                      <a:r>
                        <a:rPr lang="hu-HU" sz="2000" u="none" strike="noStrike" dirty="0" smtClean="0">
                          <a:effectLst/>
                        </a:rPr>
                        <a:t>aljától</a:t>
                      </a:r>
                      <a:r>
                        <a:rPr lang="hu-HU" sz="2000" u="none" strike="noStrike" baseline="0" dirty="0" smtClean="0">
                          <a:effectLst/>
                        </a:rPr>
                        <a:t> </a:t>
                      </a:r>
                      <a:r>
                        <a:rPr lang="es-MX" sz="2000" u="none" strike="noStrike" dirty="0" smtClean="0">
                          <a:effectLst/>
                        </a:rPr>
                        <a:t>10 cm</a:t>
                      </a:r>
                      <a:r>
                        <a:rPr lang="hu-HU" sz="2000" u="none" strike="noStrike" dirty="0" err="1" smtClean="0">
                          <a:effectLst/>
                        </a:rPr>
                        <a:t>-rel</a:t>
                      </a:r>
                      <a:r>
                        <a:rPr lang="hu-HU" sz="2000" u="none" strike="noStrike" baseline="0" dirty="0" smtClean="0">
                          <a:effectLst/>
                        </a:rPr>
                        <a:t> mérve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40897843"/>
                  </a:ext>
                </a:extLst>
              </a:tr>
              <a:tr h="416643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MX" sz="2000" u="none" strike="noStrike" dirty="0">
                          <a:effectLst/>
                        </a:rPr>
                        <a:t>** </a:t>
                      </a:r>
                      <a:r>
                        <a:rPr lang="hu-HU" sz="2000" u="none" strike="noStrike" dirty="0" smtClean="0">
                          <a:effectLst/>
                        </a:rPr>
                        <a:t>a hajó minden elemét</a:t>
                      </a:r>
                      <a:r>
                        <a:rPr lang="hu-HU" sz="2000" u="none" strike="noStrike" baseline="0" dirty="0" smtClean="0">
                          <a:effectLst/>
                        </a:rPr>
                        <a:t> beleértve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0361388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198F54A2-159C-40DE-BA5A-E5BFBE1763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842333"/>
            <a:ext cx="8314006" cy="14115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7F588EA9-F76C-4F23-8661-392FCD6D6F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5492551"/>
            <a:ext cx="7689971" cy="80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0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6562" y="1494065"/>
            <a:ext cx="8847438" cy="1577747"/>
          </a:xfrm>
        </p:spPr>
        <p:txBody>
          <a:bodyPr/>
          <a:lstStyle/>
          <a:p>
            <a:r>
              <a:rPr lang="fr-FR" dirty="0" smtClean="0"/>
              <a:t>Ka</a:t>
            </a:r>
            <a:r>
              <a:rPr lang="hu-HU" dirty="0" smtClean="0"/>
              <a:t>j</a:t>
            </a:r>
            <a:r>
              <a:rPr lang="fr-FR" dirty="0" smtClean="0"/>
              <a:t>ak </a:t>
            </a:r>
            <a:r>
              <a:rPr lang="hu-HU" dirty="0" smtClean="0"/>
              <a:t>evez</a:t>
            </a:r>
            <a:r>
              <a:rPr lang="hu-HU" b="1" dirty="0" smtClean="0"/>
              <a:t>ő </a:t>
            </a:r>
            <a:r>
              <a:rPr lang="hu-HU" dirty="0" smtClean="0"/>
              <a:t>lapát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hu-HU" dirty="0" smtClean="0"/>
              <a:t>dupla toll, lapos vagy ívelt alak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8" y="3071812"/>
            <a:ext cx="3002962" cy="3002962"/>
          </a:xfrm>
        </p:spPr>
      </p:pic>
      <p:pic>
        <p:nvPicPr>
          <p:cNvPr id="1026" name="Picture 2" descr="https://www.canoe-kayak-mag.fr/wp-content/uploads/2017/02/maxime_beaumont_2%C2%A9julien_crosni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2363" y="18650526"/>
            <a:ext cx="11204573" cy="745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3071812"/>
            <a:ext cx="2200275" cy="22002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62" y="3191286"/>
            <a:ext cx="2883488" cy="288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1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/>
              <a:t>Va’a </a:t>
            </a:r>
            <a:r>
              <a:rPr lang="hu-HU" sz="4000" dirty="0" smtClean="0"/>
              <a:t>evező lapát</a:t>
            </a:r>
            <a:r>
              <a:rPr lang="fr-FR" sz="4000" dirty="0" smtClean="0"/>
              <a:t>  </a:t>
            </a:r>
            <a:r>
              <a:rPr lang="fr-FR" sz="4000" dirty="0"/>
              <a:t>: </a:t>
            </a:r>
            <a:r>
              <a:rPr lang="hu-HU" sz="4000" dirty="0" smtClean="0"/>
              <a:t>egy tollú</a:t>
            </a:r>
            <a:r>
              <a:rPr lang="fr-FR" sz="4000" dirty="0" smtClean="0"/>
              <a:t> (tahiti </a:t>
            </a:r>
            <a:r>
              <a:rPr lang="hu-HU" sz="4000" dirty="0" smtClean="0"/>
              <a:t>vagy</a:t>
            </a:r>
            <a:r>
              <a:rPr lang="fr-FR" sz="4000" dirty="0" smtClean="0"/>
              <a:t> </a:t>
            </a:r>
            <a:r>
              <a:rPr lang="hu-HU" sz="4000" dirty="0" smtClean="0"/>
              <a:t>kenu</a:t>
            </a:r>
            <a:r>
              <a:rPr lang="fr-FR" sz="4000" dirty="0" smtClean="0"/>
              <a:t> </a:t>
            </a:r>
            <a:r>
              <a:rPr lang="hu-HU" sz="4000" dirty="0" smtClean="0"/>
              <a:t>kiképzésű</a:t>
            </a:r>
            <a:r>
              <a:rPr lang="fr-FR" sz="4000" dirty="0" smtClean="0"/>
              <a:t>)</a:t>
            </a:r>
            <a:endParaRPr lang="fr-FR" sz="4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25" y="2740828"/>
            <a:ext cx="3519053" cy="3519053"/>
          </a:xfrm>
          <a:prstGeom prst="rect">
            <a:avLst/>
          </a:prstGeo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812049"/>
            <a:ext cx="2554814" cy="3376613"/>
          </a:xfrm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44A421A7-851D-40FF-84DA-9D4339F4D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44" y="3035527"/>
            <a:ext cx="2821841" cy="26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7509"/>
      </p:ext>
    </p:extLst>
  </p:cSld>
  <p:clrMapOvr>
    <a:masterClrMapping/>
  </p:clrMapOvr>
</p:sld>
</file>

<file path=ppt/theme/theme1.xml><?xml version="1.0" encoding="utf-8"?>
<a:theme xmlns:a="http://schemas.openxmlformats.org/drawingml/2006/main" name="ICF powerpoint template N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7" id="{11C1F118-85C2-4BF3-BA04-7929B5A4BB88}" vid="{F907CF2D-3781-4D3C-AF99-B87DF7BA679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ICF powerpoint template NH</Template>
  <TotalTime>350</TotalTime>
  <Words>250</Words>
  <Application>Microsoft Office PowerPoint</Application>
  <PresentationFormat>Diavetítés a képernyőre (4:3 oldalarány)</PresentationFormat>
  <Paragraphs>50</Paragraphs>
  <Slides>13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ICF powerpoint template NH</vt:lpstr>
      <vt:lpstr>A parakenu sportról</vt:lpstr>
      <vt:lpstr>PowerPoint bemutató</vt:lpstr>
      <vt:lpstr>Verseny helyszín 1</vt:lpstr>
      <vt:lpstr>Verseny helyszín 2</vt:lpstr>
      <vt:lpstr>Hajók: kajak = K1</vt:lpstr>
      <vt:lpstr>Hajók: va’a= V1</vt:lpstr>
      <vt:lpstr>Hajó szabályok</vt:lpstr>
      <vt:lpstr>Kajak evező lapát : dupla toll, lapos vagy ívelt alak</vt:lpstr>
      <vt:lpstr>Va’a evező lapát  : egy tollú (tahiti vagy kenu kiképzésű)</vt:lpstr>
      <vt:lpstr>Beülő modulok célja a stabil ülés és az erőátvitel biztosítása</vt:lpstr>
      <vt:lpstr>Hogyan kezdjük: az evezés technikája világszerte elterjedt...</vt:lpstr>
      <vt:lpstr> Parakenu technikája</vt:lpstr>
      <vt:lpstr>Legyen élvezetes a parakajak/kenuzás, szolgálja a sportoló képességeinek fejlesztését, hogy érezhesse a vízen haladás sebességét !</vt:lpstr>
    </vt:vector>
  </TitlesOfParts>
  <Company>TechSmith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Bejek Zoltán</cp:lastModifiedBy>
  <cp:revision>1032</cp:revision>
  <dcterms:created xsi:type="dcterms:W3CDTF">2017-08-21T08:48:16Z</dcterms:created>
  <dcterms:modified xsi:type="dcterms:W3CDTF">2020-05-24T21:29:00Z</dcterms:modified>
</cp:coreProperties>
</file>