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52" r:id="rId1"/>
  </p:sldMasterIdLst>
  <p:notesMasterIdLst>
    <p:notesMasterId r:id="rId15"/>
  </p:notesMasterIdLst>
  <p:sldIdLst>
    <p:sldId id="357" r:id="rId2"/>
    <p:sldId id="361" r:id="rId3"/>
    <p:sldId id="360" r:id="rId4"/>
    <p:sldId id="358" r:id="rId5"/>
    <p:sldId id="359" r:id="rId6"/>
    <p:sldId id="362" r:id="rId7"/>
    <p:sldId id="370" r:id="rId8"/>
    <p:sldId id="365" r:id="rId9"/>
    <p:sldId id="371" r:id="rId10"/>
    <p:sldId id="367" r:id="rId11"/>
    <p:sldId id="366" r:id="rId12"/>
    <p:sldId id="368" r:id="rId13"/>
    <p:sldId id="369" r:id="rId14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>
          <p15:clr>
            <a:srgbClr val="A4A3A4"/>
          </p15:clr>
        </p15:guide>
        <p15:guide id="2" pos="289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192"/>
    <a:srgbClr val="006600"/>
    <a:srgbClr val="FF0000"/>
    <a:srgbClr val="00FF00"/>
    <a:srgbClr val="EAC114"/>
    <a:srgbClr val="9FAE5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59" autoAdjust="0"/>
    <p:restoredTop sz="93370" autoAdjust="0"/>
  </p:normalViewPr>
  <p:slideViewPr>
    <p:cSldViewPr snapToGrid="0" showGuides="1">
      <p:cViewPr varScale="1">
        <p:scale>
          <a:sx n="68" d="100"/>
          <a:sy n="68" d="100"/>
        </p:scale>
        <p:origin x="-1524" y="-96"/>
      </p:cViewPr>
      <p:guideLst>
        <p:guide orient="horz"/>
        <p:guide pos="289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93633925" cy="936339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8193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60" tIns="47780" rIns="95560" bIns="47780" numCol="1" anchor="t" anchorCtr="0" compatLnSpc="1">
            <a:prstTxWarp prst="textNoShape">
              <a:avLst/>
            </a:prstTxWarp>
          </a:bodyPr>
          <a:lstStyle>
            <a:lvl1pPr defTabSz="955675">
              <a:defRPr sz="1300"/>
            </a:lvl1pPr>
          </a:lstStyle>
          <a:p>
            <a:endParaRPr lang="ru-RU" dirty="0"/>
          </a:p>
        </p:txBody>
      </p:sp>
      <p:sp>
        <p:nvSpPr>
          <p:cNvPr id="7171" name="Rectangle 8194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60" tIns="47780" rIns="95560" bIns="47780" numCol="1" anchor="t" anchorCtr="0" compatLnSpc="1">
            <a:prstTxWarp prst="textNoShape">
              <a:avLst/>
            </a:prstTxWarp>
          </a:bodyPr>
          <a:lstStyle>
            <a:lvl1pPr algn="r" defTabSz="955675">
              <a:defRPr sz="1300"/>
            </a:lvl1pPr>
          </a:lstStyle>
          <a:p>
            <a:endParaRPr lang="ru-RU" dirty="0"/>
          </a:p>
        </p:txBody>
      </p:sp>
      <p:sp>
        <p:nvSpPr>
          <p:cNvPr id="19460" name="Rectangle 8195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 algn="ctr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Notes Placeholder 1536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14875"/>
            <a:ext cx="5435600" cy="4467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5560" tIns="47780" rIns="95560" bIns="477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174" name="Rectangle 8197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60" tIns="47780" rIns="95560" bIns="47780" numCol="1" anchor="b" anchorCtr="0" compatLnSpc="1">
            <a:prstTxWarp prst="textNoShape">
              <a:avLst/>
            </a:prstTxWarp>
          </a:bodyPr>
          <a:lstStyle>
            <a:lvl1pPr defTabSz="955675">
              <a:defRPr sz="1300"/>
            </a:lvl1pPr>
          </a:lstStyle>
          <a:p>
            <a:endParaRPr lang="ru-RU" dirty="0"/>
          </a:p>
        </p:txBody>
      </p:sp>
      <p:sp>
        <p:nvSpPr>
          <p:cNvPr id="15367" name="Slide Number Placeholder 1536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5560" tIns="47780" rIns="95560" bIns="47780" numCol="1" anchor="b" anchorCtr="0" compatLnSpc="1">
            <a:prstTxWarp prst="textNoShape">
              <a:avLst/>
            </a:prstTxWarp>
          </a:bodyPr>
          <a:lstStyle>
            <a:lvl1pPr algn="r" defTabSz="955675">
              <a:defRPr sz="1300"/>
            </a:lvl1pPr>
          </a:lstStyle>
          <a:p>
            <a:fld id="{89BA206A-0D1F-4975-BECD-E879D0E853DF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063899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522414"/>
            <a:ext cx="7772400" cy="1294266"/>
          </a:xfrm>
        </p:spPr>
        <p:txBody>
          <a:bodyPr anchor="b"/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1357" y="4082371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35886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76427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412421"/>
            <a:ext cx="1971675" cy="476454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412421"/>
            <a:ext cx="5800725" cy="476454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38462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6464AE-0555-466C-8468-38079BFA4DF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71257684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69700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383168"/>
            <a:ext cx="7886700" cy="1278389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971800"/>
            <a:ext cx="7886700" cy="186055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4108850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628899"/>
            <a:ext cx="3886200" cy="3548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691721"/>
            <a:ext cx="3886200" cy="34852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59414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28870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698296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3690257"/>
            <a:ext cx="3868340" cy="24994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7959" y="2698296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690257"/>
            <a:ext cx="3887391" cy="24994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36061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48366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108103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330778"/>
            <a:ext cx="2949178" cy="13797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453243"/>
            <a:ext cx="4629150" cy="44078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710542"/>
            <a:ext cx="2949178" cy="315844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107714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347106"/>
            <a:ext cx="2949178" cy="144507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347106"/>
            <a:ext cx="4629150" cy="451394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792186"/>
            <a:ext cx="2949178" cy="30768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601522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14" cstate="print"/>
          <a:srcRect l="26249"/>
          <a:stretch>
            <a:fillRect/>
          </a:stretch>
        </p:blipFill>
        <p:spPr bwMode="auto">
          <a:xfrm>
            <a:off x="0" y="0"/>
            <a:ext cx="9180512" cy="7002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494065"/>
            <a:ext cx="7886700" cy="10182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800350"/>
            <a:ext cx="7886700" cy="3376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17266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400" kern="1200" dirty="0">
          <a:solidFill>
            <a:srgbClr val="002060"/>
          </a:solidFill>
          <a:latin typeface="Etelka Light Pro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388793C2-E65A-49FB-A1D4-F788A4BDD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073" y="1494065"/>
            <a:ext cx="8534399" cy="1018268"/>
          </a:xfrm>
        </p:spPr>
        <p:txBody>
          <a:bodyPr/>
          <a:lstStyle/>
          <a:p>
            <a:pPr algn="ctr"/>
            <a:r>
              <a:rPr lang="ar-SA" b="1" dirty="0" smtClean="0"/>
              <a:t>مقدمة </a:t>
            </a:r>
            <a:r>
              <a:rPr lang="ar-SA" b="1" dirty="0"/>
              <a:t>لمنشط  </a:t>
            </a:r>
            <a:r>
              <a:rPr lang="ar-SA" b="1" dirty="0" smtClean="0"/>
              <a:t>ذوي </a:t>
            </a:r>
            <a:r>
              <a:rPr lang="ar-SA" b="1" dirty="0"/>
              <a:t>الإحتياجات الخاصة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 err="1"/>
              <a:t>Paracanoe</a:t>
            </a:r>
            <a:endParaRPr lang="x-none" b="1" dirty="0"/>
          </a:p>
        </p:txBody>
      </p:sp>
      <p:pic>
        <p:nvPicPr>
          <p:cNvPr id="2" name="Espace réservé du contenu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4073" y="2632362"/>
            <a:ext cx="3177886" cy="1816189"/>
          </a:xfr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16579" y="2632363"/>
            <a:ext cx="3269676" cy="1816189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49707" y="4448552"/>
            <a:ext cx="2923309" cy="183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283365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b="1" dirty="0"/>
              <a:t>مـحاولة التجربة والقياسات ليناسب القارب في </a:t>
            </a:r>
            <a:r>
              <a:rPr lang="ar-SA" b="1" dirty="0" smtClean="0"/>
              <a:t>توازن </a:t>
            </a:r>
            <a:r>
              <a:rPr lang="ar-SA" b="1" dirty="0"/>
              <a:t>الجداف </a:t>
            </a:r>
            <a:endParaRPr lang="fr-FR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3281" y="2796770"/>
            <a:ext cx="2473036" cy="1854777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73132" y="3326600"/>
            <a:ext cx="1766596" cy="1324947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51861" y="3178660"/>
            <a:ext cx="1792139" cy="3191480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0641" y="2740888"/>
            <a:ext cx="2063750" cy="1547813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33170" y="4181122"/>
            <a:ext cx="2918691" cy="2189018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2267"/>
          <a:stretch/>
        </p:blipFill>
        <p:spPr>
          <a:xfrm>
            <a:off x="1827858" y="4651547"/>
            <a:ext cx="2611870" cy="1718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261379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b="1" dirty="0"/>
              <a:t>كـــيــف </a:t>
            </a:r>
            <a:r>
              <a:rPr lang="ar-SA" b="1" dirty="0" smtClean="0"/>
              <a:t>تبدء</a:t>
            </a:r>
            <a:r>
              <a:rPr lang="ar-SA" b="1" dirty="0"/>
              <a:t>؟؟  الـــتجديف  مـهـارة شائعة فـي جـمـيـع أنـحـتء العالم </a:t>
            </a:r>
            <a:endParaRPr lang="fr-FR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17672" y="2793105"/>
            <a:ext cx="2826328" cy="1882622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8170" y="3055748"/>
            <a:ext cx="2687781" cy="179185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8062" y="4690268"/>
            <a:ext cx="3331647" cy="165295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8170" y="4847603"/>
            <a:ext cx="3988304" cy="1495614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0040" y="3509375"/>
            <a:ext cx="4314456" cy="1356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258031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 </a:t>
            </a:r>
            <a:r>
              <a:rPr lang="fr-FR" b="1" dirty="0" err="1"/>
              <a:t>Paracanoe</a:t>
            </a:r>
            <a:r>
              <a:rPr lang="fr-FR" b="1" dirty="0"/>
              <a:t>  </a:t>
            </a:r>
            <a:r>
              <a:rPr lang="ar-SA" b="1" dirty="0"/>
              <a:t>تــقــنــيــة</a:t>
            </a:r>
            <a:r>
              <a:rPr lang="ar-SA" dirty="0"/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fr-FR" b="1" dirty="0"/>
          </a:p>
          <a:p>
            <a:pPr marL="0" indent="0" algn="ctr">
              <a:buNone/>
            </a:pPr>
            <a:r>
              <a:rPr lang="ar-SA" b="1" dirty="0"/>
              <a:t> يتبع مجدف الباراكانوي نفس  قواعد </a:t>
            </a:r>
            <a:r>
              <a:rPr lang="ar-TN" b="1" dirty="0" smtClean="0"/>
              <a:t>الميكانيكية</a:t>
            </a:r>
            <a:r>
              <a:rPr lang="ar-SA" b="1" dirty="0" smtClean="0"/>
              <a:t> </a:t>
            </a:r>
            <a:r>
              <a:rPr lang="ar-SA" b="1" dirty="0"/>
              <a:t>الحيوية </a:t>
            </a:r>
            <a:endParaRPr lang="fr-FR" b="1" dirty="0"/>
          </a:p>
          <a:p>
            <a:pPr marL="0" indent="0" algn="ctr">
              <a:buNone/>
            </a:pPr>
            <a:r>
              <a:rPr lang="ar-SA" b="1" dirty="0"/>
              <a:t>النقطة الأساسية هي : كيفية </a:t>
            </a:r>
            <a:r>
              <a:rPr lang="ar-TN" b="1" dirty="0" smtClean="0"/>
              <a:t>الجلوس</a:t>
            </a:r>
            <a:r>
              <a:rPr lang="ar-SA" b="1" dirty="0" smtClean="0"/>
              <a:t> </a:t>
            </a:r>
            <a:r>
              <a:rPr lang="ar-SA" b="1" dirty="0"/>
              <a:t>في القارب ، والشعور بالتوازن ، وكيفية نقل </a:t>
            </a:r>
            <a:r>
              <a:rPr lang="ar-TN" b="1" dirty="0" smtClean="0"/>
              <a:t>القوة البدنية</a:t>
            </a:r>
            <a:r>
              <a:rPr lang="ar-SA" b="1" dirty="0" smtClean="0"/>
              <a:t> </a:t>
            </a:r>
            <a:r>
              <a:rPr lang="ar-TN" b="1" dirty="0" smtClean="0"/>
              <a:t> مع الأخذ بعين الأعتبار القدرات الجسمية</a:t>
            </a:r>
            <a:r>
              <a:rPr lang="ar-SA" b="1" dirty="0" smtClean="0"/>
              <a:t> </a:t>
            </a:r>
            <a:r>
              <a:rPr lang="ar-SA" b="1" dirty="0"/>
              <a:t>.</a:t>
            </a:r>
          </a:p>
          <a:p>
            <a:pPr algn="r" rtl="1"/>
            <a:r>
              <a:rPr lang="ar-SA" b="1" dirty="0" smtClean="0"/>
              <a:t>لاتتردد في إستخدام القوارب </a:t>
            </a:r>
            <a:r>
              <a:rPr lang="ar-TN" b="1" dirty="0" smtClean="0"/>
              <a:t>الفردية </a:t>
            </a:r>
            <a:r>
              <a:rPr lang="ar-SA" b="1" dirty="0" smtClean="0"/>
              <a:t>و القوارب </a:t>
            </a:r>
            <a:r>
              <a:rPr lang="ar-TN" b="1" dirty="0" smtClean="0"/>
              <a:t>الجماعية</a:t>
            </a:r>
            <a:r>
              <a:rPr lang="ar-SA" b="1" dirty="0" smtClean="0"/>
              <a:t> ، وإستقراق بعض الوقت في </a:t>
            </a:r>
            <a:r>
              <a:rPr lang="ar-TN" b="1" dirty="0" smtClean="0"/>
              <a:t>تعلم</a:t>
            </a:r>
            <a:r>
              <a:rPr lang="en-CA" dirty="0" smtClean="0"/>
              <a:t> </a:t>
            </a:r>
            <a:r>
              <a:rPr lang="ar-SA" b="1" dirty="0" smtClean="0"/>
              <a:t>تقنية </a:t>
            </a:r>
            <a:r>
              <a:rPr lang="ar-TN" b="1" dirty="0" smtClean="0"/>
              <a:t>الجدفت</a:t>
            </a:r>
            <a:r>
              <a:rPr lang="ar-SA" b="1" dirty="0" smtClean="0"/>
              <a:t> قبل إستخدام </a:t>
            </a:r>
            <a:r>
              <a:rPr lang="ar-TN" b="1" dirty="0" smtClean="0"/>
              <a:t> المعايير</a:t>
            </a:r>
            <a:r>
              <a:rPr lang="ar-SA" b="1" dirty="0" smtClean="0"/>
              <a:t> (البارلمبية). 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xmlns="" val="33533142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1771155"/>
            <a:ext cx="7878041" cy="1346117"/>
          </a:xfrm>
        </p:spPr>
        <p:txBody>
          <a:bodyPr/>
          <a:lstStyle/>
          <a:p>
            <a:pPr algn="ctr"/>
            <a:r>
              <a:rPr lang="ar-SA" sz="4000" b="1" dirty="0"/>
              <a:t>مع  رياضة الباراكانوي إستمتع بتحسن القدرات والشعور بالسرعة </a:t>
            </a:r>
            <a:r>
              <a:rPr lang="ar-TN" sz="4000" b="1" dirty="0" smtClean="0"/>
              <a:t>فوق</a:t>
            </a:r>
            <a:r>
              <a:rPr lang="ar-SA" sz="4000" b="1" smtClean="0"/>
              <a:t> </a:t>
            </a:r>
            <a:r>
              <a:rPr lang="ar-SA" sz="4000" b="1" dirty="0"/>
              <a:t>الماء .</a:t>
            </a:r>
            <a:endParaRPr lang="fr-FR" sz="4000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5536" y="3426004"/>
            <a:ext cx="3806245" cy="2537496"/>
          </a:xfr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11781" y="3426004"/>
            <a:ext cx="3936963" cy="2537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80769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7819" y="1579418"/>
            <a:ext cx="3796145" cy="4597544"/>
          </a:xfrm>
        </p:spPr>
        <p:txBody>
          <a:bodyPr/>
          <a:lstStyle/>
          <a:p>
            <a:endParaRPr lang="fr-FR" dirty="0"/>
          </a:p>
          <a:p>
            <a:endParaRPr lang="fr-FR" dirty="0"/>
          </a:p>
          <a:p>
            <a:pPr marL="0" indent="0" algn="ctr">
              <a:buNone/>
            </a:pPr>
            <a:r>
              <a:rPr lang="ar-SA" sz="4000" b="1" dirty="0"/>
              <a:t>موقـع التـمرين  </a:t>
            </a:r>
            <a:endParaRPr lang="fr-FR" sz="4000" b="1" dirty="0"/>
          </a:p>
          <a:p>
            <a:pPr marL="0" indent="0" algn="ctr">
              <a:buNone/>
            </a:pPr>
            <a:r>
              <a:rPr lang="ar-SA" sz="4000" b="1" dirty="0"/>
              <a:t>القــوارب </a:t>
            </a:r>
            <a:endParaRPr lang="fr-FR" sz="4000" b="1" dirty="0"/>
          </a:p>
          <a:p>
            <a:pPr marL="0" indent="0" algn="ctr">
              <a:buNone/>
            </a:pPr>
            <a:r>
              <a:rPr lang="ar-SA" sz="4000" b="1" dirty="0"/>
              <a:t>المــجداف </a:t>
            </a:r>
            <a:endParaRPr lang="fr-FR" sz="4000" b="1" dirty="0"/>
          </a:p>
          <a:p>
            <a:pPr marL="0" indent="0" algn="ctr">
              <a:buNone/>
            </a:pPr>
            <a:r>
              <a:rPr lang="ar-SA" sz="4000" b="1" dirty="0"/>
              <a:t>الإستــعداد</a:t>
            </a:r>
            <a:r>
              <a:rPr lang="fr-FR" sz="4000" b="1" dirty="0"/>
              <a:t> </a:t>
            </a:r>
          </a:p>
          <a:p>
            <a:pPr marL="0" indent="0" algn="ctr">
              <a:buNone/>
            </a:pPr>
            <a:r>
              <a:rPr lang="ar-SA" sz="4000" b="1" dirty="0"/>
              <a:t>كيـف تبـداء</a:t>
            </a:r>
            <a:endParaRPr lang="fr-FR" sz="4000" b="1" dirty="0"/>
          </a:p>
          <a:p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680"/>
          <a:stretch/>
        </p:blipFill>
        <p:spPr>
          <a:xfrm>
            <a:off x="3588327" y="1897601"/>
            <a:ext cx="5153891" cy="3961178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</p:spTree>
    <p:extLst>
      <p:ext uri="{BB962C8B-B14F-4D97-AF65-F5344CB8AC3E}">
        <p14:creationId xmlns:p14="http://schemas.microsoft.com/office/powerpoint/2010/main" xmlns="" val="1696077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388793C2-E65A-49FB-A1D4-F788A4BDD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b="1" dirty="0"/>
              <a:t>مـــنــطــقــة الــــتدريـــــــب </a:t>
            </a:r>
            <a:r>
              <a:rPr lang="ar-SA" sz="4000" dirty="0"/>
              <a:t>1</a:t>
            </a:r>
            <a:endParaRPr lang="x-none" sz="40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384C0767-C619-491F-826B-60EE1B0F84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835" y="2512332"/>
            <a:ext cx="5347429" cy="340355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CA" sz="3200" b="1" dirty="0" smtClean="0"/>
              <a:t> </a:t>
            </a:r>
            <a:r>
              <a:rPr lang="ar-TN" sz="3200" b="1" dirty="0" smtClean="0"/>
              <a:t>به </a:t>
            </a:r>
            <a:r>
              <a:rPr lang="ar-SA" sz="3200" b="1" dirty="0" smtClean="0"/>
              <a:t>مياة </a:t>
            </a:r>
            <a:r>
              <a:rPr lang="ar-SA" sz="3200" b="1" dirty="0"/>
              <a:t>مسطحة , بحر أو </a:t>
            </a:r>
            <a:r>
              <a:rPr lang="ar-SA" sz="3200" b="1" dirty="0" smtClean="0"/>
              <a:t>نهر</a:t>
            </a:r>
            <a:r>
              <a:rPr lang="en-CA" sz="3200" b="1" dirty="0" smtClean="0"/>
              <a:t> </a:t>
            </a:r>
            <a:r>
              <a:rPr lang="ar-SA" sz="3200" b="1" dirty="0" smtClean="0"/>
              <a:t>أي مكان</a:t>
            </a:r>
            <a:r>
              <a:rPr lang="en-CA" sz="3200" b="1" dirty="0" smtClean="0"/>
              <a:t> </a:t>
            </a:r>
            <a:endParaRPr lang="fr-FR" sz="3200" b="1" dirty="0"/>
          </a:p>
          <a:p>
            <a:pPr marL="0" indent="0" algn="ctr">
              <a:buNone/>
            </a:pPr>
            <a:r>
              <a:rPr lang="ar-SA" sz="3200" b="1" dirty="0"/>
              <a:t>دورة المسابقة </a:t>
            </a:r>
            <a:endParaRPr lang="fr-FR" sz="3200" b="1" dirty="0"/>
          </a:p>
          <a:p>
            <a:pPr marL="0" indent="0" algn="ctr">
              <a:buNone/>
            </a:pPr>
            <a:r>
              <a:rPr lang="ar-SA" sz="3200" b="1" dirty="0"/>
              <a:t>بطولة 200 متر , علي التوالي ، خط البدايه واحد وخط النهاية واحد مميز باربعه عوامات (علامة) يكفي لبدء السباقات الأولي .</a:t>
            </a:r>
            <a:endParaRPr lang="fr-FR" sz="3200" b="1" dirty="0"/>
          </a:p>
          <a:p>
            <a:endParaRPr lang="fr-FR" dirty="0"/>
          </a:p>
          <a:p>
            <a:endParaRPr lang="fr-FR" dirty="0"/>
          </a:p>
          <a:p>
            <a:endParaRPr lang="x-none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26183" y="2327564"/>
            <a:ext cx="3574472" cy="3422072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</p:spTree>
    <p:extLst>
      <p:ext uri="{BB962C8B-B14F-4D97-AF65-F5344CB8AC3E}">
        <p14:creationId xmlns:p14="http://schemas.microsoft.com/office/powerpoint/2010/main" xmlns="" val="3121372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074" r="23637" b="32341"/>
          <a:stretch/>
        </p:blipFill>
        <p:spPr>
          <a:xfrm>
            <a:off x="5084618" y="2369128"/>
            <a:ext cx="3830526" cy="3618532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xmlns="" id="{388793C2-E65A-49FB-A1D4-F788A4BDD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1494065"/>
            <a:ext cx="8141277" cy="1018268"/>
          </a:xfrm>
        </p:spPr>
        <p:txBody>
          <a:bodyPr/>
          <a:lstStyle/>
          <a:p>
            <a:pPr algn="ctr"/>
            <a:r>
              <a:rPr lang="ar-SA" sz="4800" b="1" dirty="0"/>
              <a:t>مــــجــــــال الــــلــعـــب 2 </a:t>
            </a:r>
            <a:endParaRPr lang="x-none" sz="4800" b="1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384C0767-C619-491F-826B-60EE1B0F84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512332"/>
            <a:ext cx="4455968" cy="3777631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ar-SA" dirty="0"/>
              <a:t> </a:t>
            </a:r>
            <a:r>
              <a:rPr lang="ar-SA" b="1" dirty="0"/>
              <a:t>ممرات </a:t>
            </a:r>
            <a:r>
              <a:rPr lang="ar-TN" b="1" dirty="0" smtClean="0"/>
              <a:t>تحتوي على</a:t>
            </a:r>
            <a:r>
              <a:rPr lang="ar-SA" b="1" dirty="0" smtClean="0"/>
              <a:t> عوامات </a:t>
            </a:r>
            <a:r>
              <a:rPr lang="ar-SA" b="1" dirty="0"/>
              <a:t>كل عشرة أمتار </a:t>
            </a:r>
            <a:r>
              <a:rPr lang="en-US" b="1" dirty="0"/>
              <a:t>8 </a:t>
            </a:r>
            <a:r>
              <a:rPr lang="ar-SA" b="1" dirty="0"/>
              <a:t>أو</a:t>
            </a:r>
            <a:r>
              <a:rPr lang="en-US" b="1" dirty="0"/>
              <a:t>  9 </a:t>
            </a:r>
            <a:endParaRPr lang="ar-SA" b="1" dirty="0"/>
          </a:p>
          <a:p>
            <a:pPr marL="0" indent="0" algn="r">
              <a:buNone/>
            </a:pPr>
            <a:r>
              <a:rPr lang="ar-SA" b="1" dirty="0"/>
              <a:t>العرض تسعة أمتار . </a:t>
            </a:r>
          </a:p>
          <a:p>
            <a:pPr marL="0" indent="0" algn="r">
              <a:buNone/>
            </a:pPr>
            <a:r>
              <a:rPr lang="ar-SA" b="1" dirty="0" smtClean="0"/>
              <a:t>في</a:t>
            </a:r>
            <a:r>
              <a:rPr lang="ar-TN" b="1" dirty="0" smtClean="0"/>
              <a:t>ه</a:t>
            </a:r>
            <a:r>
              <a:rPr lang="ar-SA" b="1" dirty="0" smtClean="0"/>
              <a:t> </a:t>
            </a:r>
            <a:r>
              <a:rPr lang="ar-SA" b="1" dirty="0"/>
              <a:t>نظام التشغيل التلقائي ، إنتظار إستعداد ،وإنطلاق</a:t>
            </a:r>
          </a:p>
          <a:p>
            <a:pPr algn="r" rtl="1"/>
            <a:r>
              <a:rPr lang="ar-SA" b="1" dirty="0" smtClean="0"/>
              <a:t> </a:t>
            </a:r>
            <a:r>
              <a:rPr lang="ar-TN" dirty="0" smtClean="0"/>
              <a:t>مسافة</a:t>
            </a:r>
            <a:r>
              <a:rPr lang="ar-SA" b="1" dirty="0" smtClean="0"/>
              <a:t> 200 متر للذهاب حتي نهاية الخط </a:t>
            </a:r>
            <a:endParaRPr lang="x-none" b="1" dirty="0"/>
          </a:p>
        </p:txBody>
      </p:sp>
    </p:spTree>
    <p:extLst>
      <p:ext uri="{BB962C8B-B14F-4D97-AF65-F5344CB8AC3E}">
        <p14:creationId xmlns:p14="http://schemas.microsoft.com/office/powerpoint/2010/main" xmlns="" val="277783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388793C2-E65A-49FB-A1D4-F788A4BDD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b="1" dirty="0"/>
              <a:t>القــوارب </a:t>
            </a:r>
            <a:r>
              <a:rPr lang="fr-FR" b="1" dirty="0"/>
              <a:t>: kayak = K1</a:t>
            </a:r>
            <a:endParaRPr lang="x-none" b="1" dirty="0"/>
          </a:p>
        </p:txBody>
      </p:sp>
      <p:pic>
        <p:nvPicPr>
          <p:cNvPr id="2" name="Espace réservé du contenu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10082" y="2512333"/>
            <a:ext cx="3114027" cy="20760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5545" y="2532567"/>
            <a:ext cx="3366655" cy="25249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2800" y="4199231"/>
            <a:ext cx="3269673" cy="21656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423255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388793C2-E65A-49FB-A1D4-F788A4BDD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b="1" dirty="0"/>
              <a:t>الــــقــوارب </a:t>
            </a:r>
            <a:r>
              <a:rPr lang="fr-FR" b="1" dirty="0"/>
              <a:t>: va’a= V1</a:t>
            </a:r>
            <a:endParaRPr lang="x-none" b="1" dirty="0"/>
          </a:p>
        </p:txBody>
      </p:sp>
      <p:pic>
        <p:nvPicPr>
          <p:cNvPr id="13" name="Espace réservé du contenu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779" y="2512333"/>
            <a:ext cx="3134219" cy="2297690"/>
          </a:xfr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5833" y="4810023"/>
            <a:ext cx="2191166" cy="1514576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96998" y="2512333"/>
            <a:ext cx="5718399" cy="381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33268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388793C2-E65A-49FB-A1D4-F788A4BDD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093" y="282998"/>
            <a:ext cx="7886700" cy="1018268"/>
          </a:xfrm>
        </p:spPr>
        <p:txBody>
          <a:bodyPr/>
          <a:lstStyle/>
          <a:p>
            <a:r>
              <a:rPr lang="fr-FR" dirty="0">
                <a:solidFill>
                  <a:schemeClr val="bg1"/>
                </a:solidFill>
              </a:rPr>
              <a:t>Boat </a:t>
            </a:r>
            <a:r>
              <a:rPr lang="fr-FR" dirty="0" err="1">
                <a:solidFill>
                  <a:schemeClr val="bg1"/>
                </a:solidFill>
              </a:rPr>
              <a:t>regulations</a:t>
            </a:r>
            <a:endParaRPr lang="x-none" dirty="0">
              <a:solidFill>
                <a:schemeClr val="bg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 </a:t>
            </a:r>
          </a:p>
          <a:p>
            <a:endParaRPr lang="fr-FR" dirty="0"/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xmlns="" id="{0A41EF6C-2163-47C4-9A4E-D93AD1A195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51410689"/>
              </p:ext>
            </p:extLst>
          </p:nvPr>
        </p:nvGraphicFramePr>
        <p:xfrm>
          <a:off x="407963" y="1301266"/>
          <a:ext cx="7886701" cy="24535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94468">
                  <a:extLst>
                    <a:ext uri="{9D8B030D-6E8A-4147-A177-3AD203B41FA5}">
                      <a16:colId xmlns:a16="http://schemas.microsoft.com/office/drawing/2014/main" xmlns="" val="443693263"/>
                    </a:ext>
                  </a:extLst>
                </a:gridCol>
                <a:gridCol w="2106108">
                  <a:extLst>
                    <a:ext uri="{9D8B030D-6E8A-4147-A177-3AD203B41FA5}">
                      <a16:colId xmlns:a16="http://schemas.microsoft.com/office/drawing/2014/main" xmlns="" val="1711864074"/>
                    </a:ext>
                  </a:extLst>
                </a:gridCol>
                <a:gridCol w="3286125">
                  <a:extLst>
                    <a:ext uri="{9D8B030D-6E8A-4147-A177-3AD203B41FA5}">
                      <a16:colId xmlns:a16="http://schemas.microsoft.com/office/drawing/2014/main" xmlns="" val="1992490792"/>
                    </a:ext>
                  </a:extLst>
                </a:gridCol>
              </a:tblGrid>
              <a:tr h="416643">
                <a:tc>
                  <a:txBody>
                    <a:bodyPr/>
                    <a:lstStyle/>
                    <a:p>
                      <a:pPr algn="ctr" fontAlgn="b"/>
                      <a:r>
                        <a:rPr lang="ar-SA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القوارب </a:t>
                      </a:r>
                      <a:endParaRPr lang="es-CL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b="1" u="none" strike="noStrike">
                          <a:effectLst/>
                        </a:rPr>
                        <a:t>Kayak</a:t>
                      </a:r>
                      <a:endParaRPr lang="es-CL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b="1" u="none" strike="noStrike" dirty="0" err="1">
                          <a:effectLst/>
                        </a:rPr>
                        <a:t>Va´a</a:t>
                      </a:r>
                      <a:endParaRPr lang="es-CL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969791144"/>
                  </a:ext>
                </a:extLst>
              </a:tr>
              <a:tr h="405069">
                <a:tc>
                  <a:txBody>
                    <a:bodyPr/>
                    <a:lstStyle/>
                    <a:p>
                      <a:pPr algn="ctr" fontAlgn="b"/>
                      <a:r>
                        <a:rPr lang="ar-SA" sz="2000" b="1" u="none" strike="noStrike" dirty="0">
                          <a:effectLst/>
                        </a:rPr>
                        <a:t>الطول الاقصي </a:t>
                      </a:r>
                      <a:r>
                        <a:rPr lang="es-CL" sz="2000" b="1" u="none" strike="noStrike" dirty="0">
                          <a:effectLst/>
                        </a:rPr>
                        <a:t>(cm)</a:t>
                      </a:r>
                      <a:endParaRPr lang="es-CL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b="1" u="none" strike="noStrike">
                          <a:effectLst/>
                        </a:rPr>
                        <a:t>520</a:t>
                      </a:r>
                      <a:endParaRPr lang="es-CL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b="1" u="none" strike="noStrike" dirty="0">
                          <a:effectLst/>
                        </a:rPr>
                        <a:t>730</a:t>
                      </a:r>
                      <a:endParaRPr lang="es-CL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962938926"/>
                  </a:ext>
                </a:extLst>
              </a:tr>
              <a:tr h="405069">
                <a:tc>
                  <a:txBody>
                    <a:bodyPr/>
                    <a:lstStyle/>
                    <a:p>
                      <a:pPr algn="ctr" fontAlgn="b"/>
                      <a:r>
                        <a:rPr lang="ar-SA" sz="2000" b="1" u="none" strike="noStrike" dirty="0">
                          <a:effectLst/>
                        </a:rPr>
                        <a:t>الحد الأدني للعرض </a:t>
                      </a:r>
                      <a:r>
                        <a:rPr lang="es-CL" sz="2000" b="1" u="none" strike="noStrike" dirty="0">
                          <a:effectLst/>
                        </a:rPr>
                        <a:t>(cm)</a:t>
                      </a:r>
                      <a:endParaRPr lang="es-CL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b="1" u="none" strike="noStrike">
                          <a:effectLst/>
                        </a:rPr>
                        <a:t>50*</a:t>
                      </a:r>
                      <a:endParaRPr lang="es-CL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b="1" u="none" strike="noStrike" dirty="0">
                          <a:effectLst/>
                        </a:rPr>
                        <a:t> </a:t>
                      </a:r>
                      <a:endParaRPr lang="es-CL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4046660"/>
                  </a:ext>
                </a:extLst>
              </a:tr>
              <a:tr h="405069">
                <a:tc>
                  <a:txBody>
                    <a:bodyPr/>
                    <a:lstStyle/>
                    <a:p>
                      <a:pPr algn="ctr" fontAlgn="b"/>
                      <a:r>
                        <a:rPr lang="ar-SA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أقل وزن </a:t>
                      </a:r>
                      <a:endParaRPr lang="es-CL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b="1" u="none" strike="noStrike">
                          <a:effectLst/>
                        </a:rPr>
                        <a:t>12 kg</a:t>
                      </a:r>
                      <a:endParaRPr lang="es-CL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b="1" u="none" strike="noStrike" dirty="0">
                          <a:effectLst/>
                        </a:rPr>
                        <a:t>13kg**</a:t>
                      </a:r>
                      <a:endParaRPr lang="es-CL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3097767558"/>
                  </a:ext>
                </a:extLst>
              </a:tr>
              <a:tr h="405069">
                <a:tc gridSpan="3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20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ملحوظة :تقاس عشره سنتيمترا من قاع القارب إلى أعلاه</a:t>
                      </a:r>
                      <a:r>
                        <a:rPr lang="es-CL" sz="2000" b="1" u="none" strike="noStrike" smtClean="0">
                          <a:effectLst/>
                        </a:rPr>
                        <a:t>*</a:t>
                      </a:r>
                      <a:endParaRPr lang="es-CL" sz="20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40897843"/>
                  </a:ext>
                </a:extLst>
              </a:tr>
              <a:tr h="416643">
                <a:tc gridSpan="3">
                  <a:txBody>
                    <a:bodyPr/>
                    <a:lstStyle/>
                    <a:p>
                      <a:pPr algn="ctr" fontAlgn="b"/>
                      <a:endParaRPr lang="es-MX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10361388"/>
                  </a:ext>
                </a:extLst>
              </a:tr>
            </a:tbl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198F54A2-159C-40DE-BA5A-E5BFBE1763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7963" y="3842333"/>
            <a:ext cx="8314006" cy="141157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7F588EA9-F76C-4F23-8661-392FCD6D6F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7963" y="5492551"/>
            <a:ext cx="7689971" cy="80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43604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1494064"/>
            <a:ext cx="7886700" cy="1577747"/>
          </a:xfrm>
        </p:spPr>
        <p:txBody>
          <a:bodyPr/>
          <a:lstStyle/>
          <a:p>
            <a:pPr algn="ctr"/>
            <a:r>
              <a:rPr lang="ar-SA" b="1" dirty="0"/>
              <a:t>أنـواع المـجـاديـف </a:t>
            </a:r>
            <a:r>
              <a:rPr lang="fr-FR" b="1" dirty="0"/>
              <a:t>: 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  </a:t>
            </a:r>
            <a:r>
              <a:rPr lang="ar-SA" dirty="0"/>
              <a:t>مـسطـح ، أو في شكل جنـــاح </a:t>
            </a:r>
            <a:endParaRPr lang="fr-FR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1738" y="3071812"/>
            <a:ext cx="3002962" cy="3002962"/>
          </a:xfrm>
        </p:spPr>
      </p:pic>
      <p:pic>
        <p:nvPicPr>
          <p:cNvPr id="1026" name="Picture 2" descr="https://www.canoe-kayak-mag.fr/wp-content/uploads/2017/02/maxime_beaumont_2%C2%A9julien_crosni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762363" y="18650526"/>
            <a:ext cx="11204573" cy="745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8900" y="3071812"/>
            <a:ext cx="2200275" cy="2200275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31862" y="3191286"/>
            <a:ext cx="2883488" cy="288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34914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b="1" dirty="0"/>
              <a:t>أنـواع الـــــمـــجـــاديـــــف</a:t>
            </a:r>
            <a:endParaRPr lang="fr-FR" b="1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27325" y="2740828"/>
            <a:ext cx="3519053" cy="3519053"/>
          </a:xfrm>
          <a:prstGeom prst="rect">
            <a:avLst/>
          </a:prstGeom>
        </p:spPr>
      </p:pic>
      <p:pic>
        <p:nvPicPr>
          <p:cNvPr id="9" name="Espace réservé du contenu 8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8650" y="2812049"/>
            <a:ext cx="2554814" cy="3376613"/>
          </a:xfr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44A421A7-851D-40FF-84DA-9D4339F4DFE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09144" y="3035527"/>
            <a:ext cx="2821841" cy="262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98337509"/>
      </p:ext>
    </p:extLst>
  </p:cSld>
  <p:clrMapOvr>
    <a:masterClrMapping/>
  </p:clrMapOvr>
</p:sld>
</file>

<file path=ppt/theme/theme1.xml><?xml version="1.0" encoding="utf-8"?>
<a:theme xmlns:a="http://schemas.openxmlformats.org/drawingml/2006/main" name="ICF powerpoint template NH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tion7" id="{11C1F118-85C2-4BF3-BA04-7929B5A4BB88}" vid="{F907CF2D-3781-4D3C-AF99-B87DF7BA679B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ICF powerpoint template NH</Template>
  <TotalTime>1698</TotalTime>
  <Words>196</Words>
  <Application>Microsoft Office PowerPoint</Application>
  <PresentationFormat>On-screen Show (4:3)</PresentationFormat>
  <Paragraphs>45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ICF powerpoint template NH</vt:lpstr>
      <vt:lpstr>مقدمة لمنشط  ذوي الإحتياجات الخاصة Paracanoe</vt:lpstr>
      <vt:lpstr>Slide 2</vt:lpstr>
      <vt:lpstr>مـــنــطــقــة الــــتدريـــــــب 1</vt:lpstr>
      <vt:lpstr>مــــجــــــال الــــلــعـــب 2 </vt:lpstr>
      <vt:lpstr>القــوارب : kayak = K1</vt:lpstr>
      <vt:lpstr>الــــقــوارب : va’a= V1</vt:lpstr>
      <vt:lpstr>Boat regulations</vt:lpstr>
      <vt:lpstr>أنـواع المـجـاديـف :    مـسطـح ، أو في شكل جنـــاح </vt:lpstr>
      <vt:lpstr>أنـواع الـــــمـــجـــاديـــــف</vt:lpstr>
      <vt:lpstr>مـحاولة التجربة والقياسات ليناسب القارب في توازن الجداف </vt:lpstr>
      <vt:lpstr>كـــيــف تبدء؟؟  الـــتجديف  مـهـارة شائعة فـي جـمـيـع أنـحـتء العالم </vt:lpstr>
      <vt:lpstr> Paracanoe  تــقــنــيــة </vt:lpstr>
      <vt:lpstr>مع  رياضة الباراكانوي إستمتع بتحسن القدرات والشعور بالسرعة فوق الماء .</vt:lpstr>
    </vt:vector>
  </TitlesOfParts>
  <Company>TechSmith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r.eash</dc:creator>
  <cp:lastModifiedBy>Zak</cp:lastModifiedBy>
  <cp:revision>1050</cp:revision>
  <dcterms:created xsi:type="dcterms:W3CDTF">2017-08-21T08:48:16Z</dcterms:created>
  <dcterms:modified xsi:type="dcterms:W3CDTF">2020-06-09T22:28:39Z</dcterms:modified>
</cp:coreProperties>
</file>